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950075" cy="92360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5SE0xXyi36F6U6CU9Iq7oMrlC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572644-49F5-47FC-A1B2-968C2683A90F}">
  <a:tblStyle styleId="{99572644-49F5-47FC-A1B2-968C2683A90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b="off" i="off"/>
      <a:tcStyle>
        <a:fill>
          <a:solidFill>
            <a:srgbClr val="E0E0E0"/>
          </a:solidFill>
        </a:fill>
      </a:tcStyle>
    </a:band1H>
    <a:band2H>
      <a:tcTxStyle b="off" i="off"/>
    </a:band2H>
    <a:band1V>
      <a:tcTxStyle b="off" i="off"/>
      <a:tcStyle>
        <a:fill>
          <a:solidFill>
            <a:srgbClr val="E0E0E0"/>
          </a:solidFill>
        </a:fill>
      </a:tcStyle>
    </a:band1V>
    <a:band2V>
      <a:tcTxStyle b="off" i="off"/>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58575" y="692700"/>
            <a:ext cx="4633600" cy="3463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000" y="4387125"/>
            <a:ext cx="5560050" cy="415622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bff257467f_0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1bff257467f_0_0: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Welcome to Future Generations University’s business learning modules for maple enterprise development. This module will provide an introduction to </a:t>
            </a:r>
            <a:r>
              <a:rPr lang="en-US"/>
              <a:t>marketing</a:t>
            </a:r>
            <a:r>
              <a:rPr lang="en-US"/>
              <a:t> - an important part of your enterprise development. We would like to acknowledge the programs that have assisted us assembling this information, particularly the USDA AMS-ACER Access Grant Program as well as the resources developed by other maple </a:t>
            </a:r>
            <a:r>
              <a:rPr lang="en-US"/>
              <a:t>development</a:t>
            </a:r>
            <a:r>
              <a:rPr lang="en-US"/>
              <a:t> programs.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Please remember that this module is not intended to advise you on how to conduct your business.  As in other modules we </a:t>
            </a:r>
            <a:r>
              <a:rPr lang="en-US"/>
              <a:t>encourage</a:t>
            </a:r>
            <a:r>
              <a:rPr lang="en-US"/>
              <a:t> you to determine what will work best for your situation. Hopefully this module will provide answers to some of your questions and needed resources in the area of marketing.  So, get your pen and paper ready, and put on your </a:t>
            </a:r>
            <a:r>
              <a:rPr lang="en-US"/>
              <a:t>thinking cap!</a:t>
            </a:r>
            <a:endParaRPr/>
          </a:p>
        </p:txBody>
      </p:sp>
      <p:sp>
        <p:nvSpPr>
          <p:cNvPr id="83" name="Google Shape;83;g1bff257467f_0_0: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c35c11968e_0_69: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1c35c11968e_0_69: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Again, you may have already answered these questions when forming your vision and mission statements.  You may not have responses or you are working on expanding your marketing and branding efforts. Answers to any of these questions (whether now or in the future) will help you identify the exposure and liability risks you may have as you move forward to establish a formal business entity. Take a few moments on the worksheet to document what you know and need to learn about markets for your products.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If you are an existing business and are thinking about expansion, provide information about where you are and where you want to be.</a:t>
            </a:r>
            <a:endParaRPr/>
          </a:p>
          <a:p>
            <a:pPr indent="0" lvl="0" marL="0" rtl="0" algn="l">
              <a:lnSpc>
                <a:spcPct val="100000"/>
              </a:lnSpc>
              <a:spcBef>
                <a:spcPts val="0"/>
              </a:spcBef>
              <a:spcAft>
                <a:spcPts val="0"/>
              </a:spcAft>
              <a:buSzPts val="1100"/>
              <a:buNone/>
            </a:pPr>
            <a:r>
              <a:t/>
            </a:r>
            <a:endParaRPr/>
          </a:p>
        </p:txBody>
      </p:sp>
      <p:sp>
        <p:nvSpPr>
          <p:cNvPr id="170" name="Google Shape;170;g1c35c11968e_0_69: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c5f8ea1142_0_48: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c5f8ea1142_0_48: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pricing strategy will determine how you will price your product(s).  What are the typical </a:t>
            </a:r>
            <a:r>
              <a:rPr lang="en-US"/>
              <a:t>markups</a:t>
            </a:r>
            <a:r>
              <a:rPr lang="en-US"/>
              <a:t> in the </a:t>
            </a:r>
            <a:r>
              <a:rPr lang="en-US"/>
              <a:t>region</a:t>
            </a:r>
            <a:r>
              <a:rPr lang="en-US"/>
              <a:t> for maple syrup? Compare your prices with those of your competitors. What is your pricing policy? Do you need payment discount strategies? To learn more see one of the </a:t>
            </a:r>
            <a:r>
              <a:rPr lang="en-US"/>
              <a:t>reference</a:t>
            </a:r>
            <a:r>
              <a:rPr lang="en-US"/>
              <a:t> by Canella that we list at the end of the session.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c5f8ea1142_0_53: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c5f8ea1142_0_53: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are your advertising plans? What about direct sales calls?  Will you make them?  Will you go to a trade fair or exposition? </a:t>
            </a:r>
            <a:endParaRPr/>
          </a:p>
          <a:p>
            <a:pPr indent="0" lvl="0" marL="0" rtl="0" algn="l">
              <a:spcBef>
                <a:spcPts val="0"/>
              </a:spcBef>
              <a:spcAft>
                <a:spcPts val="0"/>
              </a:spcAft>
              <a:buNone/>
            </a:pPr>
            <a:r>
              <a:rPr lang="en-US"/>
              <a:t>What about sales channels?  Who will be selling your products?  What are the priorities of your promotions?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cd9322dbef_0_11: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cd9322dbef_0_11: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Finding the best way to get you product to the market, and into customers’ hands is important.  Each method has its advantages and disadvantages.  You need to </a:t>
            </a:r>
            <a:r>
              <a:rPr lang="en-US"/>
              <a:t>examine</a:t>
            </a:r>
            <a:r>
              <a:rPr lang="en-US"/>
              <a:t> these methods before you </a:t>
            </a:r>
            <a:r>
              <a:rPr lang="en-US"/>
              <a:t>select</a:t>
            </a:r>
            <a:r>
              <a:rPr lang="en-US"/>
              <a:t> the one best for you.  Your choice may change as your business grows or changes.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c35c11968e_0_78: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1c35c11968e_0_78: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Where and to whom you sell your product(s) to impacts business structure based on the amount of risk, liability and regulation. Direct marketing (from producer to consumer) is where you can start your enterprise and your production/sales goals may allow you to remain at this level.  Establishing and growing your  business is a complex relationship between markets, production, value added and other decisions.  Making these decisions will need some research and engagement with your team.</a:t>
            </a:r>
            <a:endParaRPr/>
          </a:p>
          <a:p>
            <a:pPr indent="0" lvl="0" marL="0" rtl="0" algn="l">
              <a:lnSpc>
                <a:spcPct val="100000"/>
              </a:lnSpc>
              <a:spcBef>
                <a:spcPts val="0"/>
              </a:spcBef>
              <a:spcAft>
                <a:spcPts val="0"/>
              </a:spcAft>
              <a:buSzPts val="1100"/>
              <a:buNone/>
            </a:pPr>
            <a:r>
              <a:rPr lang="en-US"/>
              <a:t>Evaporator represents capital investment—-increased production—more, possibly diverse markets, packaging and label changes, production time, etc. Capital investment could include an RO machine, etc.</a:t>
            </a:r>
            <a:endParaRPr/>
          </a:p>
          <a:p>
            <a:pPr indent="0" lvl="0" marL="0" rtl="0" algn="l">
              <a:lnSpc>
                <a:spcPct val="100000"/>
              </a:lnSpc>
              <a:spcBef>
                <a:spcPts val="0"/>
              </a:spcBef>
              <a:spcAft>
                <a:spcPts val="0"/>
              </a:spcAft>
              <a:buSzPts val="1100"/>
              <a:buNone/>
            </a:pPr>
            <a:r>
              <a:rPr lang="en-US"/>
              <a:t>An example of a consignment/commission arrangement would be selling your product to the Wild Ramp, a store in Huntington or another vendor who sells your product for you for a set percentage.</a:t>
            </a:r>
            <a:endParaRPr/>
          </a:p>
          <a:p>
            <a:pPr indent="0" lvl="0" marL="0" rtl="0" algn="l">
              <a:lnSpc>
                <a:spcPct val="100000"/>
              </a:lnSpc>
              <a:spcBef>
                <a:spcPts val="0"/>
              </a:spcBef>
              <a:spcAft>
                <a:spcPts val="0"/>
              </a:spcAft>
              <a:buSzPts val="1100"/>
              <a:buNone/>
            </a:pPr>
            <a:r>
              <a:t/>
            </a:r>
            <a:endParaRPr/>
          </a:p>
        </p:txBody>
      </p:sp>
      <p:sp>
        <p:nvSpPr>
          <p:cNvPr id="201" name="Google Shape;201;g1c35c11968e_0_78: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d0b5089a2e_0_7: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d0b5089a2e_0_7: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bit of review.  You should </a:t>
            </a:r>
            <a:r>
              <a:rPr lang="en-US"/>
              <a:t>conduct</a:t>
            </a:r>
            <a:r>
              <a:rPr lang="en-US"/>
              <a:t> a SWOT to analyze your strengths and weaknesses of your business as compared to you competitors and determine your success factors.  You should now go back to this session’s worksheet and note the outline/basic points of a marketing plan.  In subsequent sessions we will discuss market planning.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cd9322dbef_0_27: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cd9322dbef_0_27: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500"/>
              <a:t>A marketing plan is most </a:t>
            </a:r>
            <a:r>
              <a:rPr lang="en-US" sz="1500">
                <a:solidFill>
                  <a:schemeClr val="dk1"/>
                </a:solidFill>
                <a:latin typeface="Calibri"/>
                <a:ea typeface="Calibri"/>
                <a:cs typeface="Calibri"/>
                <a:sym typeface="Calibri"/>
              </a:rPr>
              <a:t>n</a:t>
            </a:r>
            <a:r>
              <a:rPr lang="en-US" sz="1500">
                <a:solidFill>
                  <a:schemeClr val="dk1"/>
                </a:solidFill>
                <a:latin typeface="Calibri"/>
                <a:ea typeface="Calibri"/>
                <a:cs typeface="Calibri"/>
                <a:sym typeface="Calibri"/>
              </a:rPr>
              <a:t>ecessary for new products/markets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US" sz="1500"/>
              <a:t>Look for linkages that save you time and money</a:t>
            </a:r>
            <a:endParaRPr sz="1500"/>
          </a:p>
          <a:p>
            <a:pPr indent="0" lvl="0" marL="0" rtl="0" algn="l">
              <a:spcBef>
                <a:spcPts val="0"/>
              </a:spcBef>
              <a:spcAft>
                <a:spcPts val="0"/>
              </a:spcAft>
              <a:buNone/>
            </a:pPr>
            <a:r>
              <a:t/>
            </a:r>
            <a:endParaRPr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c35c11968e_0_139: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1c35c11968e_0_139: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There are several organizations and their representatives, both locally and in the region, that you should consider asking for help or linkages.  Don’t overlook your neighbors, other producers, those who might help you market your syrup or other products. Your team may include but are not limited to these.</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Regional market development programs/opportunities - Economic Development Authorities, regional buyers and businesses, business incubators (i.e. The Hive, SW Virginia Craft Center, Tamarack)</a:t>
            </a:r>
            <a:endParaRPr>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100"/>
              <a:buNone/>
            </a:pPr>
            <a:r>
              <a:t/>
            </a:r>
            <a:endParaRPr/>
          </a:p>
        </p:txBody>
      </p:sp>
      <p:sp>
        <p:nvSpPr>
          <p:cNvPr id="228" name="Google Shape;228;g1c35c11968e_0_139: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c35c11968e_0_152:notes"/>
          <p:cNvSpPr txBox="1"/>
          <p:nvPr>
            <p:ph idx="1" type="body"/>
          </p:nvPr>
        </p:nvSpPr>
        <p:spPr>
          <a:xfrm>
            <a:off x="695325" y="4445000"/>
            <a:ext cx="5559300" cy="363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What are the next steps?  Determine the options for getting your product to market.  </a:t>
            </a:r>
            <a:r>
              <a:rPr lang="en-US">
                <a:solidFill>
                  <a:schemeClr val="dk1"/>
                </a:solidFill>
              </a:rPr>
              <a:t>Remember to incorporate your draft marketing plan worksheet into your business plan binder; you can always go back and adjust based on your marketing results/targets</a:t>
            </a:r>
            <a:endParaRPr/>
          </a:p>
        </p:txBody>
      </p:sp>
      <p:sp>
        <p:nvSpPr>
          <p:cNvPr id="241" name="Google Shape;241;g1c35c11968e_0_152: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c35c11968e_0_147:notes"/>
          <p:cNvSpPr txBox="1"/>
          <p:nvPr>
            <p:ph idx="1" type="body"/>
          </p:nvPr>
        </p:nvSpPr>
        <p:spPr>
          <a:xfrm>
            <a:off x="695325" y="4445000"/>
            <a:ext cx="5559300" cy="363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You will find several useful resources </a:t>
            </a:r>
            <a:r>
              <a:rPr lang="en-US"/>
              <a:t>through the linkages that you make, and through several organizations that are focused on maple-based enterprises or enterprise development in general.  Here are four sources that we think may be a starting point for developing your marketing strategy.</a:t>
            </a:r>
            <a:endParaRPr/>
          </a:p>
        </p:txBody>
      </p:sp>
      <p:sp>
        <p:nvSpPr>
          <p:cNvPr id="250" name="Google Shape;250;g1c35c11968e_0_147: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c35c11968e_0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1c35c11968e_0_0: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Before you move forward, please make sure you have a hard copy or access to the worksheet for this module. It is downloadable from the topic folder. </a:t>
            </a:r>
            <a:endParaRPr/>
          </a:p>
          <a:p>
            <a:pPr indent="0" lvl="0" marL="0" rtl="0" algn="l">
              <a:spcBef>
                <a:spcPts val="0"/>
              </a:spcBef>
              <a:spcAft>
                <a:spcPts val="0"/>
              </a:spcAft>
              <a:buClr>
                <a:schemeClr val="dk1"/>
              </a:buClr>
              <a:buSzPts val="1100"/>
              <a:buFont typeface="Arial"/>
              <a:buNone/>
            </a:pPr>
            <a:r>
              <a:rPr lang="en-US">
                <a:solidFill>
                  <a:schemeClr val="dk1"/>
                </a:solidFill>
              </a:rPr>
              <a:t>In the previous session you determined possible strategies based on your current situation using a SWOT analysis. We will build on that during this module.</a:t>
            </a:r>
            <a:endParaRPr/>
          </a:p>
        </p:txBody>
      </p:sp>
      <p:sp>
        <p:nvSpPr>
          <p:cNvPr id="92" name="Google Shape;92;g1c35c11968e_0_0: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e8aa6ae82f_0_0:notes"/>
          <p:cNvSpPr txBox="1"/>
          <p:nvPr>
            <p:ph idx="1" type="body"/>
          </p:nvPr>
        </p:nvSpPr>
        <p:spPr>
          <a:xfrm>
            <a:off x="695000" y="4387125"/>
            <a:ext cx="5560200" cy="415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Your feedback will help us provide useful sessions on topics that are important to you and others working in the maple syrup sector.</a:t>
            </a:r>
            <a:endParaRPr/>
          </a:p>
        </p:txBody>
      </p:sp>
      <p:sp>
        <p:nvSpPr>
          <p:cNvPr id="256" name="Google Shape;256;g2e8aa6ae82f_0_0: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c5f8ea1142_0_27: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1c5f8ea1142_0_27: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If you have not already established a formal vision or mission statement for your business, no worries, these questions should help you get there. Feel free to jot notes or thoughts in response to these questions on your worksheet as you go through this module.  You should also pause the presentation to reflect on your own situation as you </a:t>
            </a:r>
            <a:r>
              <a:rPr lang="en-US">
                <a:extLst>
                  <a:ext uri="http://customooxmlschemas.google.com/">
                    <go:slidesCustomData xmlns:go="http://customooxmlschemas.google.com/" textRoundtripDataId="0"/>
                  </a:ext>
                </a:extLst>
              </a:rPr>
              <a:t>need</a:t>
            </a:r>
            <a:r>
              <a:rPr lang="en-US"/>
              <a:t>. Add your responses to these questions on your worksheet.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Reasons to finalize my maple business idea:  starter options include succession planning, taxation requirements, etc.</a:t>
            </a:r>
            <a:endParaRPr/>
          </a:p>
          <a:p>
            <a:pPr indent="0" lvl="0" marL="0" rtl="0" algn="l">
              <a:lnSpc>
                <a:spcPct val="100000"/>
              </a:lnSpc>
              <a:spcBef>
                <a:spcPts val="0"/>
              </a:spcBef>
              <a:spcAft>
                <a:spcPts val="0"/>
              </a:spcAft>
              <a:buSzPts val="1100"/>
              <a:buNone/>
            </a:pPr>
            <a:r>
              <a:rPr lang="en-US"/>
              <a:t>Who are my competitors ideas: local, state, regional, national and possibly international, packaging, delivery options, pricing, etc.; jot notes, reference session on “Developing my Elevator Pitch” and start to identify differentiators. </a:t>
            </a:r>
            <a:endParaRPr/>
          </a:p>
        </p:txBody>
      </p:sp>
      <p:sp>
        <p:nvSpPr>
          <p:cNvPr id="99" name="Google Shape;99;g1c5f8ea1142_0_27: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c35c11968e_0_6: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1c35c11968e_0_6:notes"/>
          <p:cNvSpPr txBox="1"/>
          <p:nvPr>
            <p:ph idx="1" type="body"/>
          </p:nvPr>
        </p:nvSpPr>
        <p:spPr>
          <a:xfrm>
            <a:off x="695325" y="4445000"/>
            <a:ext cx="5559300" cy="36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At the end of this session, we hope you gain knowledge and resources for these objectives: Raise awareness of market planning and resources that you might find helpful as you develop your marketing effort.</a:t>
            </a:r>
            <a:endParaRPr/>
          </a:p>
        </p:txBody>
      </p:sp>
      <p:sp>
        <p:nvSpPr>
          <p:cNvPr id="106" name="Google Shape;106;g1c35c11968e_0_6:notes"/>
          <p:cNvSpPr txBox="1"/>
          <p:nvPr>
            <p:ph idx="12" type="sldNum"/>
          </p:nvPr>
        </p:nvSpPr>
        <p:spPr>
          <a:xfrm>
            <a:off x="3937000" y="8772525"/>
            <a:ext cx="3011400" cy="463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c35c11968e_0_48: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c35c11968e_0_48:notes"/>
          <p:cNvSpPr txBox="1"/>
          <p:nvPr>
            <p:ph idx="1" type="body"/>
          </p:nvPr>
        </p:nvSpPr>
        <p:spPr>
          <a:xfrm>
            <a:off x="695325" y="4445000"/>
            <a:ext cx="5559300" cy="363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 mentioned in previous modules, having a Vision for enterprise is important it helps to keep you focused and help you sort out how best to market your products.  When considering marketing it will help you develop the resources and linkages that help you succeed in </a:t>
            </a:r>
            <a:r>
              <a:rPr lang="en-US"/>
              <a:t>marketing</a:t>
            </a:r>
            <a:r>
              <a:rPr lang="en-US"/>
              <a:t> your products. If you have not already done so, you should re-check your vision statement.  Does it need </a:t>
            </a:r>
            <a:r>
              <a:rPr lang="en-US"/>
              <a:t>revision</a:t>
            </a:r>
            <a:r>
              <a:rPr lang="en-US"/>
              <a:t> to reflect your </a:t>
            </a:r>
            <a:r>
              <a:rPr lang="en-US"/>
              <a:t>marketing</a:t>
            </a:r>
            <a:r>
              <a:rPr lang="en-US"/>
              <a:t> goals?.</a:t>
            </a:r>
            <a:endParaRPr/>
          </a:p>
        </p:txBody>
      </p:sp>
      <p:sp>
        <p:nvSpPr>
          <p:cNvPr id="135" name="Google Shape;135;g1c35c11968e_0_48:notes"/>
          <p:cNvSpPr txBox="1"/>
          <p:nvPr>
            <p:ph idx="12" type="sldNum"/>
          </p:nvPr>
        </p:nvSpPr>
        <p:spPr>
          <a:xfrm>
            <a:off x="3937000" y="8772525"/>
            <a:ext cx="3011400" cy="46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c5f8ea1142_0_22: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c5f8ea1142_0_22: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Before we begin it is important to have a common understanding of marketing and some of the terms used. Here are a few.  Selling is the act of negotiating and bringing the product to the customers.  Marketing is a process by which you raise customer awareness.  In a sense your are setting up the environment for customers to recognize need and decide to buy your product.</a:t>
            </a:r>
            <a:endParaRPr>
              <a:solidFill>
                <a:schemeClr val="dk1"/>
              </a:solidFill>
            </a:endParaRPr>
          </a:p>
          <a:p>
            <a:pPr indent="0" lvl="0" marL="45720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lang="en-US" sz="1300">
                <a:solidFill>
                  <a:schemeClr val="dk1"/>
                </a:solidFill>
                <a:latin typeface="Calibri"/>
                <a:ea typeface="Calibri"/>
                <a:cs typeface="Calibri"/>
                <a:sym typeface="Calibri"/>
              </a:rPr>
              <a:t>What do you know about the market(s) for maple syrup products? Are your marketing needs in your business plan? Can you link your planned/anticipated production with market potential? Can you link sap production, with storage, processing and/or bottling capacities?</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c5f8ea1142_0_38: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c5f8ea1142_0_38: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It is important to think about your marketing mix strategy - the “four Ps”  This is commonly referred to as “marketing mix”.  This is the skeleton on which you may hang your </a:t>
            </a:r>
            <a:r>
              <a:rPr lang="en-US"/>
              <a:t>marketing</a:t>
            </a:r>
            <a:r>
              <a:rPr lang="en-US"/>
              <a:t> activities.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cd9322dbef_0_0: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cd9322dbef_0_0: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You will need to </a:t>
            </a:r>
            <a:r>
              <a:rPr lang="en-US"/>
              <a:t>be able</a:t>
            </a:r>
            <a:r>
              <a:rPr lang="en-US"/>
              <a:t> to concisely describe your product, and how it differs from the competitors products.  A </a:t>
            </a:r>
            <a:r>
              <a:rPr lang="en-US"/>
              <a:t>business</a:t>
            </a:r>
            <a:r>
              <a:rPr lang="en-US"/>
              <a:t> planning guide - for instance those available from the SBDC - will be most </a:t>
            </a:r>
            <a:r>
              <a:rPr lang="en-US"/>
              <a:t>helpful</a:t>
            </a:r>
            <a:r>
              <a:rPr lang="en-US"/>
              <a:t>.  In this case we see an example of value added products - a maple flavored beverage.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cd9322dbef_0_5:notes"/>
          <p:cNvSpPr/>
          <p:nvPr>
            <p:ph idx="2" type="sldImg"/>
          </p:nvPr>
        </p:nvSpPr>
        <p:spPr>
          <a:xfrm>
            <a:off x="1158575" y="692700"/>
            <a:ext cx="4633500" cy="34635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cd9322dbef_0_5:notes"/>
          <p:cNvSpPr txBox="1"/>
          <p:nvPr>
            <p:ph idx="1" type="body"/>
          </p:nvPr>
        </p:nvSpPr>
        <p:spPr>
          <a:xfrm>
            <a:off x="695000" y="4387125"/>
            <a:ext cx="5560200" cy="41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“Place” is simply how will your get your product to your customers? What is your distribution strategy?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show here two types of packaging - one class and the other plastic.  Two deciding factors for customers the type of packaging, and size of container.  In this case pint or half pint.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p:nvPr>
            <p:ph idx="2" type="pic"/>
          </p:nvPr>
        </p:nvSpPr>
        <p:spPr>
          <a:xfrm>
            <a:off x="5183188" y="987425"/>
            <a:ext cx="6172200" cy="4873625"/>
          </a:xfrm>
          <a:prstGeom prst="rect">
            <a:avLst/>
          </a:prstGeom>
          <a:noFill/>
          <a:ln>
            <a:noFill/>
          </a:ln>
        </p:spPr>
      </p:sp>
      <p:sp>
        <p:nvSpPr>
          <p:cNvPr id="64" name="Google Shape;64;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12.jpg"/><Relationship Id="rId9" Type="http://schemas.openxmlformats.org/officeDocument/2006/relationships/image" Target="../media/image23.jpg"/><Relationship Id="rId5" Type="http://schemas.openxmlformats.org/officeDocument/2006/relationships/image" Target="../media/image13.jpg"/><Relationship Id="rId6" Type="http://schemas.openxmlformats.org/officeDocument/2006/relationships/image" Target="../media/image5.png"/><Relationship Id="rId7" Type="http://schemas.openxmlformats.org/officeDocument/2006/relationships/image" Target="../media/image7.jpg"/><Relationship Id="rId8"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syrup@future.edu" TargetMode="External"/><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22.png"/><Relationship Id="rId8"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10.png"/><Relationship Id="rId5"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uvm.edu/extension/agriculture/map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bff257467f_0_0"/>
          <p:cNvSpPr txBox="1"/>
          <p:nvPr>
            <p:ph type="ctrTitle"/>
          </p:nvPr>
        </p:nvSpPr>
        <p:spPr>
          <a:xfrm>
            <a:off x="1419125" y="822750"/>
            <a:ext cx="10214100" cy="1754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4900"/>
              <a:t>Module 3 - Marketing your maple syrup products: What should you consider?</a:t>
            </a:r>
            <a:endParaRPr sz="4900"/>
          </a:p>
        </p:txBody>
      </p:sp>
      <p:sp>
        <p:nvSpPr>
          <p:cNvPr id="86" name="Google Shape;86;g1bff257467f_0_0"/>
          <p:cNvSpPr txBox="1"/>
          <p:nvPr>
            <p:ph idx="1" type="subTitle"/>
          </p:nvPr>
        </p:nvSpPr>
        <p:spPr>
          <a:xfrm>
            <a:off x="2970600" y="2914100"/>
            <a:ext cx="6250800" cy="165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3000"/>
              <a:t>By</a:t>
            </a:r>
            <a:endParaRPr sz="3000"/>
          </a:p>
          <a:p>
            <a:pPr indent="0" lvl="0" marL="0" rtl="0" algn="ctr">
              <a:lnSpc>
                <a:spcPct val="90000"/>
              </a:lnSpc>
              <a:spcBef>
                <a:spcPts val="0"/>
              </a:spcBef>
              <a:spcAft>
                <a:spcPts val="0"/>
              </a:spcAft>
              <a:buClr>
                <a:schemeClr val="dk1"/>
              </a:buClr>
              <a:buSzPts val="2400"/>
              <a:buNone/>
            </a:pPr>
            <a:r>
              <a:rPr lang="en-US" sz="3000"/>
              <a:t>Tom Hammett and Cindy Martel</a:t>
            </a:r>
            <a:endParaRPr sz="3000"/>
          </a:p>
          <a:p>
            <a:pPr indent="0" lvl="0" marL="0" rtl="0" algn="ctr">
              <a:lnSpc>
                <a:spcPct val="90000"/>
              </a:lnSpc>
              <a:spcBef>
                <a:spcPts val="0"/>
              </a:spcBef>
              <a:spcAft>
                <a:spcPts val="0"/>
              </a:spcAft>
              <a:buClr>
                <a:schemeClr val="dk1"/>
              </a:buClr>
              <a:buSzPts val="2400"/>
              <a:buNone/>
            </a:pPr>
            <a:r>
              <a:rPr lang="en-US" sz="3000"/>
              <a:t>Appalachian Program</a:t>
            </a:r>
            <a:endParaRPr sz="3000"/>
          </a:p>
          <a:p>
            <a:pPr indent="0" lvl="0" marL="0" rtl="0" algn="ctr">
              <a:lnSpc>
                <a:spcPct val="90000"/>
              </a:lnSpc>
              <a:spcBef>
                <a:spcPts val="0"/>
              </a:spcBef>
              <a:spcAft>
                <a:spcPts val="0"/>
              </a:spcAft>
              <a:buClr>
                <a:schemeClr val="dk1"/>
              </a:buClr>
              <a:buSzPts val="2400"/>
              <a:buNone/>
            </a:pPr>
            <a:r>
              <a:rPr lang="en-US" sz="3000"/>
              <a:t>Future Generations University</a:t>
            </a:r>
            <a:endParaRPr sz="3000"/>
          </a:p>
          <a:p>
            <a:pPr indent="0" lvl="0" marL="0" rtl="0" algn="ctr">
              <a:lnSpc>
                <a:spcPct val="90000"/>
              </a:lnSpc>
              <a:spcBef>
                <a:spcPts val="0"/>
              </a:spcBef>
              <a:spcAft>
                <a:spcPts val="0"/>
              </a:spcAft>
              <a:buClr>
                <a:schemeClr val="dk1"/>
              </a:buClr>
              <a:buSzPts val="2400"/>
              <a:buNone/>
            </a:pPr>
            <a:r>
              <a:rPr lang="en-US" sz="3000"/>
              <a:t>supported by the</a:t>
            </a:r>
            <a:endParaRPr sz="3000"/>
          </a:p>
          <a:p>
            <a:pPr indent="0" lvl="0" marL="0" rtl="0" algn="ctr">
              <a:lnSpc>
                <a:spcPct val="100000"/>
              </a:lnSpc>
              <a:spcBef>
                <a:spcPts val="0"/>
              </a:spcBef>
              <a:spcAft>
                <a:spcPts val="0"/>
              </a:spcAft>
              <a:buClr>
                <a:schemeClr val="dk1"/>
              </a:buClr>
              <a:buSzPts val="2400"/>
              <a:buNone/>
            </a:pPr>
            <a:r>
              <a:rPr lang="en-US" sz="3000"/>
              <a:t>USDA AMS-ACER </a:t>
            </a:r>
            <a:endParaRPr sz="3000"/>
          </a:p>
          <a:p>
            <a:pPr indent="0" lvl="0" marL="0" rtl="0" algn="ctr">
              <a:lnSpc>
                <a:spcPct val="100000"/>
              </a:lnSpc>
              <a:spcBef>
                <a:spcPts val="0"/>
              </a:spcBef>
              <a:spcAft>
                <a:spcPts val="0"/>
              </a:spcAft>
              <a:buClr>
                <a:schemeClr val="dk1"/>
              </a:buClr>
              <a:buSzPts val="2400"/>
              <a:buFont typeface="Arial"/>
              <a:buNone/>
            </a:pPr>
            <a:r>
              <a:rPr lang="en-US" sz="3000"/>
              <a:t>Access Grant Program</a:t>
            </a:r>
            <a:endParaRPr sz="3000"/>
          </a:p>
        </p:txBody>
      </p:sp>
      <p:pic>
        <p:nvPicPr>
          <p:cNvPr descr="Promoting Appalachian Maple Syrup Products | Authentic Appalachia | Franklin" id="87" name="Google Shape;87;g1bff257467f_0_0"/>
          <p:cNvPicPr preferRelativeResize="0"/>
          <p:nvPr/>
        </p:nvPicPr>
        <p:blipFill rotWithShape="1">
          <a:blip r:embed="rId3">
            <a:alphaModFix/>
          </a:blip>
          <a:srcRect b="-3309" l="16565" r="46689" t="7670"/>
          <a:stretch/>
        </p:blipFill>
        <p:spPr>
          <a:xfrm>
            <a:off x="516100" y="2824825"/>
            <a:ext cx="2321450" cy="3771925"/>
          </a:xfrm>
          <a:prstGeom prst="rect">
            <a:avLst/>
          </a:prstGeom>
          <a:noFill/>
          <a:ln>
            <a:noFill/>
          </a:ln>
        </p:spPr>
      </p:pic>
      <p:pic>
        <p:nvPicPr>
          <p:cNvPr id="88" name="Google Shape;88;g1bff257467f_0_0"/>
          <p:cNvPicPr preferRelativeResize="0"/>
          <p:nvPr/>
        </p:nvPicPr>
        <p:blipFill rotWithShape="1">
          <a:blip r:embed="rId4">
            <a:alphaModFix/>
          </a:blip>
          <a:srcRect b="0" l="0" r="14573" t="0"/>
          <a:stretch/>
        </p:blipFill>
        <p:spPr>
          <a:xfrm>
            <a:off x="9126400" y="2824813"/>
            <a:ext cx="2746300" cy="37719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c35c11968e_0_69"/>
          <p:cNvSpPr txBox="1"/>
          <p:nvPr>
            <p:ph type="title"/>
          </p:nvPr>
        </p:nvSpPr>
        <p:spPr>
          <a:xfrm>
            <a:off x="838188" y="2385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Where do you want to sell your product(s)?</a:t>
            </a:r>
            <a:endParaRPr/>
          </a:p>
        </p:txBody>
      </p:sp>
      <p:sp>
        <p:nvSpPr>
          <p:cNvPr id="173" name="Google Shape;173;g1c35c11968e_0_69"/>
          <p:cNvSpPr txBox="1"/>
          <p:nvPr>
            <p:ph idx="1" type="body"/>
          </p:nvPr>
        </p:nvSpPr>
        <p:spPr>
          <a:xfrm>
            <a:off x="839800" y="1414870"/>
            <a:ext cx="5157900" cy="49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Direct marketing opportunities</a:t>
            </a:r>
            <a:endParaRPr/>
          </a:p>
        </p:txBody>
      </p:sp>
      <p:sp>
        <p:nvSpPr>
          <p:cNvPr id="174" name="Google Shape;174;g1c35c11968e_0_69"/>
          <p:cNvSpPr txBox="1"/>
          <p:nvPr>
            <p:ph idx="2" type="body"/>
          </p:nvPr>
        </p:nvSpPr>
        <p:spPr>
          <a:xfrm>
            <a:off x="839800" y="1959975"/>
            <a:ext cx="5157900" cy="4229700"/>
          </a:xfrm>
          <a:prstGeom prst="rect">
            <a:avLst/>
          </a:prstGeom>
          <a:noFill/>
          <a:ln>
            <a:noFill/>
          </a:ln>
        </p:spPr>
        <p:txBody>
          <a:bodyPr anchorCtr="0" anchor="t" bIns="45700" lIns="91425" spcFirstLastPara="1" rIns="91425" wrap="square" tIns="45700">
            <a:noAutofit/>
          </a:bodyPr>
          <a:lstStyle/>
          <a:p>
            <a:pPr indent="-235584" lvl="0" marL="228600" rtl="0" algn="l">
              <a:lnSpc>
                <a:spcPct val="70000"/>
              </a:lnSpc>
              <a:spcBef>
                <a:spcPts val="0"/>
              </a:spcBef>
              <a:spcAft>
                <a:spcPts val="0"/>
              </a:spcAft>
              <a:buClr>
                <a:schemeClr val="dk1"/>
              </a:buClr>
              <a:buSzPts val="2700"/>
              <a:buChar char="•"/>
            </a:pPr>
            <a:r>
              <a:rPr lang="en-US" sz="2700"/>
              <a:t>Intrastate commerce (in-state)</a:t>
            </a:r>
            <a:endParaRPr sz="2700"/>
          </a:p>
          <a:p>
            <a:pPr indent="-235584" lvl="0" marL="228600" rtl="0" algn="l">
              <a:lnSpc>
                <a:spcPct val="70000"/>
              </a:lnSpc>
              <a:spcBef>
                <a:spcPts val="1000"/>
              </a:spcBef>
              <a:spcAft>
                <a:spcPts val="0"/>
              </a:spcAft>
              <a:buClr>
                <a:schemeClr val="dk1"/>
              </a:buClr>
              <a:buSzPts val="2700"/>
              <a:buChar char="•"/>
            </a:pPr>
            <a:r>
              <a:rPr lang="en-US" sz="2700"/>
              <a:t>Farm stands</a:t>
            </a:r>
            <a:endParaRPr sz="2700"/>
          </a:p>
          <a:p>
            <a:pPr indent="-235584" lvl="0" marL="228600" rtl="0" algn="l">
              <a:lnSpc>
                <a:spcPct val="70000"/>
              </a:lnSpc>
              <a:spcBef>
                <a:spcPts val="1000"/>
              </a:spcBef>
              <a:spcAft>
                <a:spcPts val="0"/>
              </a:spcAft>
              <a:buClr>
                <a:schemeClr val="dk1"/>
              </a:buClr>
              <a:buSzPts val="2700"/>
              <a:buChar char="•"/>
            </a:pPr>
            <a:r>
              <a:rPr lang="en-US" sz="2700"/>
              <a:t>Sugarhouse sales</a:t>
            </a:r>
            <a:endParaRPr sz="2700"/>
          </a:p>
          <a:p>
            <a:pPr indent="-235584" lvl="0" marL="228600" rtl="0" algn="l">
              <a:lnSpc>
                <a:spcPct val="70000"/>
              </a:lnSpc>
              <a:spcBef>
                <a:spcPts val="1000"/>
              </a:spcBef>
              <a:spcAft>
                <a:spcPts val="0"/>
              </a:spcAft>
              <a:buClr>
                <a:schemeClr val="dk1"/>
              </a:buClr>
              <a:buSzPts val="2700"/>
              <a:buChar char="•"/>
            </a:pPr>
            <a:r>
              <a:rPr lang="en-US" sz="2700"/>
              <a:t>Farmers markets</a:t>
            </a:r>
            <a:endParaRPr sz="2700"/>
          </a:p>
          <a:p>
            <a:pPr indent="-235584" lvl="0" marL="228600" rtl="0" algn="l">
              <a:lnSpc>
                <a:spcPct val="70000"/>
              </a:lnSpc>
              <a:spcBef>
                <a:spcPts val="1000"/>
              </a:spcBef>
              <a:spcAft>
                <a:spcPts val="0"/>
              </a:spcAft>
              <a:buClr>
                <a:schemeClr val="dk1"/>
              </a:buClr>
              <a:buSzPts val="2700"/>
              <a:buChar char="•"/>
            </a:pPr>
            <a:r>
              <a:rPr lang="en-US" sz="2700"/>
              <a:t>On-farm restaurants</a:t>
            </a:r>
            <a:endParaRPr sz="2700"/>
          </a:p>
          <a:p>
            <a:pPr indent="-235584" lvl="0" marL="228600" rtl="0" algn="l">
              <a:lnSpc>
                <a:spcPct val="70000"/>
              </a:lnSpc>
              <a:spcBef>
                <a:spcPts val="1000"/>
              </a:spcBef>
              <a:spcAft>
                <a:spcPts val="0"/>
              </a:spcAft>
              <a:buClr>
                <a:schemeClr val="dk1"/>
              </a:buClr>
              <a:buSzPts val="2700"/>
              <a:buChar char="•"/>
            </a:pPr>
            <a:r>
              <a:rPr lang="en-US" sz="2700"/>
              <a:t>Catering</a:t>
            </a:r>
            <a:endParaRPr sz="2700"/>
          </a:p>
          <a:p>
            <a:pPr indent="-235584" lvl="0" marL="228600" rtl="0" algn="l">
              <a:lnSpc>
                <a:spcPct val="70000"/>
              </a:lnSpc>
              <a:spcBef>
                <a:spcPts val="1000"/>
              </a:spcBef>
              <a:spcAft>
                <a:spcPts val="0"/>
              </a:spcAft>
              <a:buClr>
                <a:schemeClr val="dk1"/>
              </a:buClr>
              <a:buSzPts val="2700"/>
              <a:buChar char="•"/>
            </a:pPr>
            <a:r>
              <a:rPr lang="en-US" sz="2700"/>
              <a:t>State fairs and festivals</a:t>
            </a:r>
            <a:endParaRPr sz="2700"/>
          </a:p>
          <a:p>
            <a:pPr indent="-235584" lvl="0" marL="228600" rtl="0" algn="l">
              <a:lnSpc>
                <a:spcPct val="70000"/>
              </a:lnSpc>
              <a:spcBef>
                <a:spcPts val="1000"/>
              </a:spcBef>
              <a:spcAft>
                <a:spcPts val="0"/>
              </a:spcAft>
              <a:buClr>
                <a:schemeClr val="dk1"/>
              </a:buClr>
              <a:buSzPts val="2700"/>
              <a:buChar char="•"/>
            </a:pPr>
            <a:r>
              <a:rPr lang="en-US" sz="2700"/>
              <a:t>At home use (i.e., incorporate in value-added products)</a:t>
            </a:r>
            <a:endParaRPr sz="2700"/>
          </a:p>
          <a:p>
            <a:pPr indent="-64135" lvl="0" marL="228600" rtl="0" algn="l">
              <a:lnSpc>
                <a:spcPct val="70000"/>
              </a:lnSpc>
              <a:spcBef>
                <a:spcPts val="1000"/>
              </a:spcBef>
              <a:spcAft>
                <a:spcPts val="0"/>
              </a:spcAft>
              <a:buClr>
                <a:schemeClr val="dk1"/>
              </a:buClr>
              <a:buSzPts val="2380"/>
              <a:buNone/>
            </a:pPr>
            <a:r>
              <a:t/>
            </a:r>
            <a:endParaRPr sz="2700"/>
          </a:p>
        </p:txBody>
      </p:sp>
      <p:sp>
        <p:nvSpPr>
          <p:cNvPr id="175" name="Google Shape;175;g1c35c11968e_0_69"/>
          <p:cNvSpPr txBox="1"/>
          <p:nvPr>
            <p:ph idx="3" type="body"/>
          </p:nvPr>
        </p:nvSpPr>
        <p:spPr>
          <a:xfrm>
            <a:off x="6319900" y="1323072"/>
            <a:ext cx="5183100" cy="591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Retail and wholesale opportunities</a:t>
            </a:r>
            <a:endParaRPr/>
          </a:p>
        </p:txBody>
      </p:sp>
      <p:sp>
        <p:nvSpPr>
          <p:cNvPr id="176" name="Google Shape;176;g1c35c11968e_0_69"/>
          <p:cNvSpPr txBox="1"/>
          <p:nvPr>
            <p:ph idx="4" type="body"/>
          </p:nvPr>
        </p:nvSpPr>
        <p:spPr>
          <a:xfrm>
            <a:off x="6170700" y="1914075"/>
            <a:ext cx="5183100" cy="4122000"/>
          </a:xfrm>
          <a:prstGeom prst="rect">
            <a:avLst/>
          </a:prstGeom>
          <a:noFill/>
          <a:ln>
            <a:noFill/>
          </a:ln>
        </p:spPr>
        <p:txBody>
          <a:bodyPr anchorCtr="0" anchor="t" bIns="45700" lIns="91425" spcFirstLastPara="1" rIns="91425" wrap="square" tIns="45700">
            <a:normAutofit/>
          </a:bodyPr>
          <a:lstStyle/>
          <a:p>
            <a:pPr indent="-241934" lvl="0" marL="228600" rtl="0" algn="l">
              <a:lnSpc>
                <a:spcPct val="90000"/>
              </a:lnSpc>
              <a:spcBef>
                <a:spcPts val="0"/>
              </a:spcBef>
              <a:spcAft>
                <a:spcPts val="0"/>
              </a:spcAft>
              <a:buClr>
                <a:schemeClr val="dk1"/>
              </a:buClr>
              <a:buSzPts val="2800"/>
              <a:buChar char="•"/>
            </a:pPr>
            <a:r>
              <a:rPr lang="en-US" sz="2700"/>
              <a:t>P</a:t>
            </a:r>
            <a:r>
              <a:rPr lang="en-US" sz="2700"/>
              <a:t>acked for </a:t>
            </a:r>
            <a:r>
              <a:rPr lang="en-US" sz="2700"/>
              <a:t>restaurant use</a:t>
            </a:r>
            <a:endParaRPr sz="2700"/>
          </a:p>
          <a:p>
            <a:pPr indent="-235584" lvl="0" marL="228600" rtl="0" algn="l">
              <a:lnSpc>
                <a:spcPct val="90000"/>
              </a:lnSpc>
              <a:spcBef>
                <a:spcPts val="1000"/>
              </a:spcBef>
              <a:spcAft>
                <a:spcPts val="0"/>
              </a:spcAft>
              <a:buClr>
                <a:schemeClr val="dk1"/>
              </a:buClr>
              <a:buSzPts val="2700"/>
              <a:buChar char="•"/>
            </a:pPr>
            <a:r>
              <a:rPr lang="en-US" sz="2700"/>
              <a:t>Wholesale in drums</a:t>
            </a:r>
            <a:endParaRPr sz="2700"/>
          </a:p>
          <a:p>
            <a:pPr indent="-235584" lvl="0" marL="228600" rtl="0" algn="l">
              <a:lnSpc>
                <a:spcPct val="90000"/>
              </a:lnSpc>
              <a:spcBef>
                <a:spcPts val="1000"/>
              </a:spcBef>
              <a:spcAft>
                <a:spcPts val="0"/>
              </a:spcAft>
              <a:buClr>
                <a:schemeClr val="dk1"/>
              </a:buClr>
              <a:buSzPts val="2700"/>
              <a:buChar char="•"/>
            </a:pPr>
            <a:r>
              <a:rPr lang="en-US" sz="2700"/>
              <a:t>Consumer-ready (boxed bottles)</a:t>
            </a:r>
            <a:endParaRPr sz="2700"/>
          </a:p>
          <a:p>
            <a:pPr indent="-235584" lvl="0" marL="228600" rtl="0" algn="l">
              <a:lnSpc>
                <a:spcPct val="90000"/>
              </a:lnSpc>
              <a:spcBef>
                <a:spcPts val="1000"/>
              </a:spcBef>
              <a:spcAft>
                <a:spcPts val="0"/>
              </a:spcAft>
              <a:buClr>
                <a:schemeClr val="dk1"/>
              </a:buClr>
              <a:buSzPts val="2700"/>
              <a:buChar char="•"/>
            </a:pPr>
            <a:r>
              <a:rPr lang="en-US" sz="2700"/>
              <a:t>Distributor or aggregator</a:t>
            </a:r>
            <a:endParaRPr sz="2700"/>
          </a:p>
          <a:p>
            <a:pPr indent="-235584" lvl="0" marL="228600" rtl="0" algn="l">
              <a:lnSpc>
                <a:spcPct val="90000"/>
              </a:lnSpc>
              <a:spcBef>
                <a:spcPts val="1000"/>
              </a:spcBef>
              <a:spcAft>
                <a:spcPts val="0"/>
              </a:spcAft>
              <a:buClr>
                <a:schemeClr val="dk1"/>
              </a:buClr>
              <a:buSzPts val="2700"/>
              <a:buChar char="•"/>
            </a:pPr>
            <a:r>
              <a:rPr lang="en-US" sz="2700"/>
              <a:t>Regional and national warehouses</a:t>
            </a:r>
            <a:endParaRPr sz="2700"/>
          </a:p>
          <a:p>
            <a:pPr indent="-235584" lvl="0" marL="228600" rtl="0" algn="l">
              <a:lnSpc>
                <a:spcPct val="90000"/>
              </a:lnSpc>
              <a:spcBef>
                <a:spcPts val="1000"/>
              </a:spcBef>
              <a:spcAft>
                <a:spcPts val="0"/>
              </a:spcAft>
              <a:buClr>
                <a:schemeClr val="dk1"/>
              </a:buClr>
              <a:buSzPts val="2700"/>
              <a:buChar char="•"/>
            </a:pPr>
            <a:r>
              <a:rPr lang="en-US" sz="2700"/>
              <a:t>Value-added products</a:t>
            </a:r>
            <a:endParaRPr sz="2700"/>
          </a:p>
          <a:p>
            <a:pPr indent="-235584" lvl="0" marL="228600" rtl="0" algn="l">
              <a:lnSpc>
                <a:spcPct val="90000"/>
              </a:lnSpc>
              <a:spcBef>
                <a:spcPts val="1000"/>
              </a:spcBef>
              <a:spcAft>
                <a:spcPts val="0"/>
              </a:spcAft>
              <a:buClr>
                <a:schemeClr val="dk1"/>
              </a:buClr>
              <a:buSzPts val="2700"/>
              <a:buChar char="•"/>
            </a:pPr>
            <a:r>
              <a:rPr lang="en-US" sz="2700"/>
              <a:t>Interstate commerce (across state lines; i.e., online sales)</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c5f8ea1142_0_4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 #3 - Price</a:t>
            </a:r>
            <a:endParaRPr/>
          </a:p>
        </p:txBody>
      </p:sp>
      <p:sp>
        <p:nvSpPr>
          <p:cNvPr id="182" name="Google Shape;182;g1c5f8ea1142_0_48"/>
          <p:cNvSpPr txBox="1"/>
          <p:nvPr>
            <p:ph idx="1" type="body"/>
          </p:nvPr>
        </p:nvSpPr>
        <p:spPr>
          <a:xfrm>
            <a:off x="838200" y="1825625"/>
            <a:ext cx="6725700" cy="4351200"/>
          </a:xfrm>
          <a:prstGeom prst="rect">
            <a:avLst/>
          </a:prstGeom>
        </p:spPr>
        <p:txBody>
          <a:bodyPr anchorCtr="0" anchor="t" bIns="45700" lIns="91425" spcFirstLastPara="1" rIns="91425" wrap="square" tIns="45700">
            <a:normAutofit/>
          </a:bodyPr>
          <a:lstStyle/>
          <a:p>
            <a:pPr indent="-342900" lvl="0" marL="457200" rtl="0" algn="l">
              <a:lnSpc>
                <a:spcPct val="150000"/>
              </a:lnSpc>
              <a:spcBef>
                <a:spcPts val="1000"/>
              </a:spcBef>
              <a:spcAft>
                <a:spcPts val="0"/>
              </a:spcAft>
              <a:buSzPts val="1800"/>
              <a:buChar char="•"/>
            </a:pPr>
            <a:r>
              <a:rPr lang="en-US"/>
              <a:t>Learn about syrup pricing-what are syrup price in the stores that you </a:t>
            </a:r>
            <a:r>
              <a:rPr lang="en-US"/>
              <a:t>have</a:t>
            </a:r>
            <a:r>
              <a:rPr lang="en-US"/>
              <a:t> visited?</a:t>
            </a:r>
            <a:endParaRPr/>
          </a:p>
          <a:p>
            <a:pPr indent="-342900" lvl="0" marL="457200" rtl="0" algn="l">
              <a:lnSpc>
                <a:spcPct val="150000"/>
              </a:lnSpc>
              <a:spcBef>
                <a:spcPts val="0"/>
              </a:spcBef>
              <a:spcAft>
                <a:spcPts val="0"/>
              </a:spcAft>
              <a:buSzPts val="1800"/>
              <a:buChar char="•"/>
            </a:pPr>
            <a:r>
              <a:rPr lang="en-US"/>
              <a:t>How will you price your product?</a:t>
            </a:r>
            <a:endParaRPr/>
          </a:p>
          <a:p>
            <a:pPr indent="-342900" lvl="0" marL="457200" rtl="0" algn="l">
              <a:lnSpc>
                <a:spcPct val="150000"/>
              </a:lnSpc>
              <a:spcBef>
                <a:spcPts val="0"/>
              </a:spcBef>
              <a:spcAft>
                <a:spcPts val="0"/>
              </a:spcAft>
              <a:buSzPts val="1800"/>
              <a:buChar char="•"/>
            </a:pPr>
            <a:r>
              <a:rPr lang="en-US"/>
              <a:t>Have you looked at pricing in the market? </a:t>
            </a:r>
            <a:endParaRPr/>
          </a:p>
          <a:p>
            <a:pPr indent="-342900" lvl="0" marL="457200" rtl="0" algn="l">
              <a:lnSpc>
                <a:spcPct val="150000"/>
              </a:lnSpc>
              <a:spcBef>
                <a:spcPts val="0"/>
              </a:spcBef>
              <a:spcAft>
                <a:spcPts val="0"/>
              </a:spcAft>
              <a:buSzPts val="1800"/>
              <a:buChar char="•"/>
            </a:pPr>
            <a:r>
              <a:rPr lang="en-US"/>
              <a:t>Have you surveyed store shelves?</a:t>
            </a:r>
            <a:endParaRPr/>
          </a:p>
        </p:txBody>
      </p:sp>
      <p:pic>
        <p:nvPicPr>
          <p:cNvPr id="183" name="Google Shape;183;g1c5f8ea1142_0_48"/>
          <p:cNvPicPr preferRelativeResize="0"/>
          <p:nvPr/>
        </p:nvPicPr>
        <p:blipFill>
          <a:blip r:embed="rId3">
            <a:alphaModFix/>
          </a:blip>
          <a:stretch>
            <a:fillRect/>
          </a:stretch>
        </p:blipFill>
        <p:spPr>
          <a:xfrm>
            <a:off x="8056575" y="449875"/>
            <a:ext cx="3725499" cy="4967352"/>
          </a:xfrm>
          <a:prstGeom prst="rect">
            <a:avLst/>
          </a:prstGeom>
          <a:noFill/>
          <a:ln>
            <a:noFill/>
          </a:ln>
        </p:spPr>
      </p:pic>
      <p:sp>
        <p:nvSpPr>
          <p:cNvPr id="184" name="Google Shape;184;g1c5f8ea1142_0_48"/>
          <p:cNvSpPr txBox="1"/>
          <p:nvPr/>
        </p:nvSpPr>
        <p:spPr>
          <a:xfrm>
            <a:off x="8303788" y="5597775"/>
            <a:ext cx="3824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Posting pricing helps </a:t>
            </a:r>
            <a:r>
              <a:rPr lang="en-US" sz="1800">
                <a:latin typeface="Calibri"/>
                <a:ea typeface="Calibri"/>
                <a:cs typeface="Calibri"/>
                <a:sym typeface="Calibri"/>
              </a:rPr>
              <a:t>customer</a:t>
            </a:r>
            <a:r>
              <a:rPr lang="en-US" sz="1800">
                <a:latin typeface="Calibri"/>
                <a:ea typeface="Calibri"/>
                <a:cs typeface="Calibri"/>
                <a:sym typeface="Calibri"/>
              </a:rPr>
              <a:t> at farmers market make </a:t>
            </a:r>
            <a:r>
              <a:rPr lang="en-US" sz="1800">
                <a:latin typeface="Calibri"/>
                <a:ea typeface="Calibri"/>
                <a:cs typeface="Calibri"/>
                <a:sym typeface="Calibri"/>
              </a:rPr>
              <a:t>buying</a:t>
            </a:r>
            <a:r>
              <a:rPr lang="en-US" sz="1800">
                <a:latin typeface="Calibri"/>
                <a:ea typeface="Calibri"/>
                <a:cs typeface="Calibri"/>
                <a:sym typeface="Calibri"/>
              </a:rPr>
              <a:t> </a:t>
            </a:r>
            <a:r>
              <a:rPr lang="en-US" sz="1800">
                <a:latin typeface="Calibri"/>
                <a:ea typeface="Calibri"/>
                <a:cs typeface="Calibri"/>
                <a:sym typeface="Calibri"/>
              </a:rPr>
              <a:t>decisions</a:t>
            </a:r>
            <a:endParaRPr sz="1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c5f8ea1142_0_5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 #4 - Promotion</a:t>
            </a:r>
            <a:endParaRPr/>
          </a:p>
        </p:txBody>
      </p:sp>
      <p:sp>
        <p:nvSpPr>
          <p:cNvPr id="190" name="Google Shape;190;g1c5f8ea1142_0_53"/>
          <p:cNvSpPr txBox="1"/>
          <p:nvPr>
            <p:ph idx="1" type="body"/>
          </p:nvPr>
        </p:nvSpPr>
        <p:spPr>
          <a:xfrm>
            <a:off x="838200" y="1825625"/>
            <a:ext cx="7995000" cy="4351200"/>
          </a:xfrm>
          <a:prstGeom prst="rect">
            <a:avLst/>
          </a:prstGeom>
        </p:spPr>
        <p:txBody>
          <a:bodyPr anchorCtr="0" anchor="t" bIns="45700" lIns="91425" spcFirstLastPara="1" rIns="91425" wrap="square" tIns="45700">
            <a:normAutofit fontScale="92500" lnSpcReduction="20000"/>
          </a:bodyPr>
          <a:lstStyle/>
          <a:p>
            <a:pPr indent="-334327" lvl="0" marL="457200" rtl="0" algn="l">
              <a:lnSpc>
                <a:spcPct val="150000"/>
              </a:lnSpc>
              <a:spcBef>
                <a:spcPts val="1000"/>
              </a:spcBef>
              <a:spcAft>
                <a:spcPts val="0"/>
              </a:spcAft>
              <a:buSzPct val="64285"/>
              <a:buChar char="•"/>
            </a:pPr>
            <a:r>
              <a:rPr lang="en-US"/>
              <a:t>What message will you communicate to buyers or customers? Where will you use these </a:t>
            </a:r>
            <a:r>
              <a:rPr lang="en-US"/>
              <a:t>messages</a:t>
            </a:r>
            <a:r>
              <a:rPr lang="en-US"/>
              <a:t>?</a:t>
            </a:r>
            <a:endParaRPr/>
          </a:p>
          <a:p>
            <a:pPr indent="-334327" lvl="0" marL="457200" rtl="0" algn="l">
              <a:lnSpc>
                <a:spcPct val="150000"/>
              </a:lnSpc>
              <a:spcBef>
                <a:spcPts val="0"/>
              </a:spcBef>
              <a:spcAft>
                <a:spcPts val="0"/>
              </a:spcAft>
              <a:buSzPct val="64285"/>
              <a:buChar char="•"/>
            </a:pPr>
            <a:r>
              <a:rPr lang="en-US"/>
              <a:t>Where and how is it best for you to communicate with customers about your products?</a:t>
            </a:r>
            <a:endParaRPr/>
          </a:p>
          <a:p>
            <a:pPr indent="-334327" lvl="0" marL="457200" rtl="0" algn="l">
              <a:lnSpc>
                <a:spcPct val="150000"/>
              </a:lnSpc>
              <a:spcBef>
                <a:spcPts val="0"/>
              </a:spcBef>
              <a:spcAft>
                <a:spcPts val="0"/>
              </a:spcAft>
              <a:buSzPct val="64285"/>
              <a:buChar char="•"/>
            </a:pPr>
            <a:r>
              <a:rPr lang="en-US"/>
              <a:t>What information should you include on your labels?</a:t>
            </a:r>
            <a:endParaRPr/>
          </a:p>
          <a:p>
            <a:pPr indent="-334327" lvl="0" marL="457200" rtl="0" algn="l">
              <a:lnSpc>
                <a:spcPct val="150000"/>
              </a:lnSpc>
              <a:spcBef>
                <a:spcPts val="0"/>
              </a:spcBef>
              <a:spcAft>
                <a:spcPts val="0"/>
              </a:spcAft>
              <a:buSzPct val="64285"/>
              <a:buChar char="•"/>
            </a:pPr>
            <a:r>
              <a:rPr lang="en-US"/>
              <a:t>How are your competitors packaging syrup?</a:t>
            </a:r>
            <a:endParaRPr/>
          </a:p>
          <a:p>
            <a:pPr indent="-334327" lvl="0" marL="457200" rtl="0" algn="l">
              <a:lnSpc>
                <a:spcPct val="150000"/>
              </a:lnSpc>
              <a:spcBef>
                <a:spcPts val="0"/>
              </a:spcBef>
              <a:spcAft>
                <a:spcPts val="0"/>
              </a:spcAft>
              <a:buSzPct val="64285"/>
              <a:buChar char="•"/>
            </a:pPr>
            <a:r>
              <a:rPr lang="en-US"/>
              <a:t>How might you package your product?</a:t>
            </a:r>
            <a:endParaRPr/>
          </a:p>
          <a:p>
            <a:pPr indent="0" lvl="0" marL="0" rtl="0" algn="l">
              <a:spcBef>
                <a:spcPts val="1000"/>
              </a:spcBef>
              <a:spcAft>
                <a:spcPts val="0"/>
              </a:spcAft>
              <a:buNone/>
            </a:pPr>
            <a:r>
              <a:t/>
            </a:r>
            <a:endParaRPr/>
          </a:p>
        </p:txBody>
      </p:sp>
      <p:pic>
        <p:nvPicPr>
          <p:cNvPr id="191" name="Google Shape;191;g1c5f8ea1142_0_53"/>
          <p:cNvPicPr preferRelativeResize="0"/>
          <p:nvPr/>
        </p:nvPicPr>
        <p:blipFill rotWithShape="1">
          <a:blip r:embed="rId3">
            <a:alphaModFix/>
          </a:blip>
          <a:srcRect b="0" l="0" r="0" t="0"/>
          <a:stretch/>
        </p:blipFill>
        <p:spPr>
          <a:xfrm>
            <a:off x="8815877" y="2506800"/>
            <a:ext cx="3255323" cy="435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cd9322dbef_0_1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Getting your product to market</a:t>
            </a:r>
            <a:endParaRPr/>
          </a:p>
        </p:txBody>
      </p:sp>
      <p:sp>
        <p:nvSpPr>
          <p:cNvPr id="197" name="Google Shape;197;g1cd9322dbef_0_1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b="1" i="1" lang="en-US"/>
              <a:t>Direct to the customer</a:t>
            </a:r>
            <a:r>
              <a:rPr lang="en-US"/>
              <a:t> (i.e., roadside, farmers markets, mail order/internet marketing)</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b="1" i="1" lang="en-US"/>
              <a:t>Using intermediaries</a:t>
            </a:r>
            <a:r>
              <a:rPr lang="en-US"/>
              <a:t> (i.e., you sell to wholesalers, brokers)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Or, those who </a:t>
            </a:r>
            <a:r>
              <a:rPr b="1" i="1" lang="en-US"/>
              <a:t>represent farmers for a commission</a:t>
            </a:r>
            <a:r>
              <a:rPr lang="en-US"/>
              <a:t>, but do not take possession or title of your product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Note: Some examples are included on the next slide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g1c35c11968e_0_78"/>
          <p:cNvPicPr preferRelativeResize="0"/>
          <p:nvPr/>
        </p:nvPicPr>
        <p:blipFill rotWithShape="1">
          <a:blip r:embed="rId3">
            <a:alphaModFix/>
          </a:blip>
          <a:srcRect b="11709" l="27374" r="22451" t="3370"/>
          <a:stretch/>
        </p:blipFill>
        <p:spPr>
          <a:xfrm>
            <a:off x="6268674" y="3268400"/>
            <a:ext cx="2088499" cy="3055539"/>
          </a:xfrm>
          <a:prstGeom prst="rect">
            <a:avLst/>
          </a:prstGeom>
          <a:noFill/>
          <a:ln>
            <a:noFill/>
          </a:ln>
        </p:spPr>
      </p:pic>
      <p:pic>
        <p:nvPicPr>
          <p:cNvPr id="204" name="Google Shape;204;g1c35c11968e_0_78"/>
          <p:cNvPicPr preferRelativeResize="0"/>
          <p:nvPr/>
        </p:nvPicPr>
        <p:blipFill rotWithShape="1">
          <a:blip r:embed="rId4">
            <a:alphaModFix/>
          </a:blip>
          <a:srcRect b="0" l="18903" r="0" t="0"/>
          <a:stretch/>
        </p:blipFill>
        <p:spPr>
          <a:xfrm>
            <a:off x="3898740" y="3437750"/>
            <a:ext cx="1693713" cy="2784650"/>
          </a:xfrm>
          <a:prstGeom prst="rect">
            <a:avLst/>
          </a:prstGeom>
          <a:noFill/>
          <a:ln>
            <a:noFill/>
          </a:ln>
        </p:spPr>
      </p:pic>
      <p:sp>
        <p:nvSpPr>
          <p:cNvPr id="205" name="Google Shape;205;g1c35c11968e_0_78"/>
          <p:cNvSpPr txBox="1"/>
          <p:nvPr/>
        </p:nvSpPr>
        <p:spPr>
          <a:xfrm>
            <a:off x="7979537" y="6019000"/>
            <a:ext cx="3233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US" sz="2900" u="none" cap="none" strike="noStrike">
                <a:solidFill>
                  <a:schemeClr val="lt1"/>
                </a:solidFill>
                <a:latin typeface="Calibri"/>
                <a:ea typeface="Calibri"/>
                <a:cs typeface="Calibri"/>
                <a:sym typeface="Calibri"/>
              </a:rPr>
              <a:t>Capital investment</a:t>
            </a:r>
            <a:endParaRPr b="1" i="0" sz="2900" u="none" cap="none" strike="noStrike">
              <a:solidFill>
                <a:schemeClr val="lt1"/>
              </a:solidFill>
              <a:latin typeface="Calibri"/>
              <a:ea typeface="Calibri"/>
              <a:cs typeface="Calibri"/>
              <a:sym typeface="Calibri"/>
            </a:endParaRPr>
          </a:p>
        </p:txBody>
      </p:sp>
      <p:pic>
        <p:nvPicPr>
          <p:cNvPr id="206" name="Google Shape;206;g1c35c11968e_0_78"/>
          <p:cNvPicPr preferRelativeResize="0"/>
          <p:nvPr/>
        </p:nvPicPr>
        <p:blipFill rotWithShape="1">
          <a:blip r:embed="rId5">
            <a:alphaModFix/>
          </a:blip>
          <a:srcRect b="11348" l="10014" r="6183" t="11083"/>
          <a:stretch/>
        </p:blipFill>
        <p:spPr>
          <a:xfrm>
            <a:off x="9192229" y="3321100"/>
            <a:ext cx="2703444" cy="2927626"/>
          </a:xfrm>
          <a:prstGeom prst="rect">
            <a:avLst/>
          </a:prstGeom>
          <a:noFill/>
          <a:ln>
            <a:noFill/>
          </a:ln>
        </p:spPr>
      </p:pic>
      <p:pic>
        <p:nvPicPr>
          <p:cNvPr id="207" name="Google Shape;207;g1c35c11968e_0_78"/>
          <p:cNvPicPr preferRelativeResize="0"/>
          <p:nvPr/>
        </p:nvPicPr>
        <p:blipFill rotWithShape="1">
          <a:blip r:embed="rId6">
            <a:alphaModFix/>
          </a:blip>
          <a:srcRect b="0" l="0" r="0" t="0"/>
          <a:stretch/>
        </p:blipFill>
        <p:spPr>
          <a:xfrm>
            <a:off x="4172756" y="136626"/>
            <a:ext cx="3303270" cy="2656175"/>
          </a:xfrm>
          <a:prstGeom prst="rect">
            <a:avLst/>
          </a:prstGeom>
          <a:noFill/>
          <a:ln>
            <a:noFill/>
          </a:ln>
        </p:spPr>
      </p:pic>
      <p:pic>
        <p:nvPicPr>
          <p:cNvPr id="208" name="Google Shape;208;g1c35c11968e_0_78"/>
          <p:cNvPicPr preferRelativeResize="0"/>
          <p:nvPr/>
        </p:nvPicPr>
        <p:blipFill>
          <a:blip r:embed="rId7">
            <a:alphaModFix/>
          </a:blip>
          <a:stretch>
            <a:fillRect/>
          </a:stretch>
        </p:blipFill>
        <p:spPr>
          <a:xfrm>
            <a:off x="1198750" y="344460"/>
            <a:ext cx="1836250" cy="2448328"/>
          </a:xfrm>
          <a:prstGeom prst="rect">
            <a:avLst/>
          </a:prstGeom>
          <a:noFill/>
          <a:ln>
            <a:noFill/>
          </a:ln>
        </p:spPr>
      </p:pic>
      <p:pic>
        <p:nvPicPr>
          <p:cNvPr id="209" name="Google Shape;209;g1c35c11968e_0_78"/>
          <p:cNvPicPr preferRelativeResize="0"/>
          <p:nvPr/>
        </p:nvPicPr>
        <p:blipFill>
          <a:blip r:embed="rId8">
            <a:alphaModFix/>
          </a:blip>
          <a:stretch>
            <a:fillRect/>
          </a:stretch>
        </p:blipFill>
        <p:spPr>
          <a:xfrm>
            <a:off x="1184125" y="3464051"/>
            <a:ext cx="2088499" cy="2784676"/>
          </a:xfrm>
          <a:prstGeom prst="rect">
            <a:avLst/>
          </a:prstGeom>
          <a:noFill/>
          <a:ln>
            <a:noFill/>
          </a:ln>
        </p:spPr>
      </p:pic>
      <p:pic>
        <p:nvPicPr>
          <p:cNvPr id="210" name="Google Shape;210;g1c35c11968e_0_78"/>
          <p:cNvPicPr preferRelativeResize="0"/>
          <p:nvPr/>
        </p:nvPicPr>
        <p:blipFill>
          <a:blip r:embed="rId9">
            <a:alphaModFix/>
          </a:blip>
          <a:stretch>
            <a:fillRect/>
          </a:stretch>
        </p:blipFill>
        <p:spPr>
          <a:xfrm>
            <a:off x="8841475" y="-12"/>
            <a:ext cx="2088499" cy="2784666"/>
          </a:xfrm>
          <a:prstGeom prst="rect">
            <a:avLst/>
          </a:prstGeom>
          <a:noFill/>
          <a:ln>
            <a:noFill/>
          </a:ln>
        </p:spPr>
      </p:pic>
      <p:sp>
        <p:nvSpPr>
          <p:cNvPr id="211" name="Google Shape;211;g1c35c11968e_0_78"/>
          <p:cNvSpPr txBox="1"/>
          <p:nvPr/>
        </p:nvSpPr>
        <p:spPr>
          <a:xfrm>
            <a:off x="1068175" y="2856850"/>
            <a:ext cx="1084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Tin was the dominate package			        Roadside sales are common				Speciality shops and </a:t>
            </a:r>
            <a:r>
              <a:rPr lang="en-US">
                <a:latin typeface="Calibri"/>
                <a:ea typeface="Calibri"/>
                <a:cs typeface="Calibri"/>
                <a:sym typeface="Calibri"/>
              </a:rPr>
              <a:t>convenience</a:t>
            </a:r>
            <a:r>
              <a:rPr lang="en-US">
                <a:latin typeface="Calibri"/>
                <a:ea typeface="Calibri"/>
                <a:cs typeface="Calibri"/>
                <a:sym typeface="Calibri"/>
              </a:rPr>
              <a:t> stores</a:t>
            </a:r>
            <a:endParaRPr>
              <a:latin typeface="Calibri"/>
              <a:ea typeface="Calibri"/>
              <a:cs typeface="Calibri"/>
              <a:sym typeface="Calibri"/>
            </a:endParaRPr>
          </a:p>
        </p:txBody>
      </p:sp>
      <p:sp>
        <p:nvSpPr>
          <p:cNvPr id="212" name="Google Shape;212;g1c35c11968e_0_78"/>
          <p:cNvSpPr txBox="1"/>
          <p:nvPr/>
        </p:nvSpPr>
        <p:spPr>
          <a:xfrm>
            <a:off x="891075" y="6335300"/>
            <a:ext cx="110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Presentation</a:t>
            </a:r>
            <a:r>
              <a:rPr lang="en-US">
                <a:latin typeface="Calibri"/>
                <a:ea typeface="Calibri"/>
                <a:cs typeface="Calibri"/>
                <a:sym typeface="Calibri"/>
              </a:rPr>
              <a:t> for in-store			   V</a:t>
            </a:r>
            <a:r>
              <a:rPr lang="en-US">
                <a:latin typeface="Calibri"/>
                <a:ea typeface="Calibri"/>
                <a:cs typeface="Calibri"/>
                <a:sym typeface="Calibri"/>
              </a:rPr>
              <a:t>alue</a:t>
            </a:r>
            <a:r>
              <a:rPr lang="en-US">
                <a:latin typeface="Calibri"/>
                <a:ea typeface="Calibri"/>
                <a:cs typeface="Calibri"/>
                <a:sym typeface="Calibri"/>
              </a:rPr>
              <a:t> added - beverages		Value added - maple sugar		          Selling to </a:t>
            </a:r>
            <a:r>
              <a:rPr lang="en-US">
                <a:latin typeface="Calibri"/>
                <a:ea typeface="Calibri"/>
                <a:cs typeface="Calibri"/>
                <a:sym typeface="Calibri"/>
              </a:rPr>
              <a:t>restaurants</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d0b5089a2e_0_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Components</a:t>
            </a:r>
            <a:r>
              <a:rPr lang="en-US"/>
              <a:t> of a </a:t>
            </a:r>
            <a:r>
              <a:rPr lang="en-US"/>
              <a:t>marketing plan include:</a:t>
            </a:r>
            <a:endParaRPr/>
          </a:p>
        </p:txBody>
      </p:sp>
      <p:sp>
        <p:nvSpPr>
          <p:cNvPr id="218" name="Google Shape;218;g1d0b5089a2e_0_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361950" lvl="0" marL="457200" rtl="0" algn="l">
              <a:spcBef>
                <a:spcPts val="1000"/>
              </a:spcBef>
              <a:spcAft>
                <a:spcPts val="0"/>
              </a:spcAft>
              <a:buSzPts val="2100"/>
              <a:buAutoNum type="arabicPeriod"/>
            </a:pPr>
            <a:r>
              <a:rPr lang="en-US" sz="3100"/>
              <a:t>Market</a:t>
            </a:r>
            <a:r>
              <a:rPr lang="en-US" sz="3100"/>
              <a:t> size and trends</a:t>
            </a:r>
            <a:endParaRPr sz="3100"/>
          </a:p>
          <a:p>
            <a:pPr indent="-361950" lvl="0" marL="457200" rtl="0" algn="l">
              <a:spcBef>
                <a:spcPts val="0"/>
              </a:spcBef>
              <a:spcAft>
                <a:spcPts val="0"/>
              </a:spcAft>
              <a:buSzPts val="2100"/>
              <a:buAutoNum type="arabicPeriod"/>
            </a:pPr>
            <a:r>
              <a:rPr lang="en-US" sz="3100"/>
              <a:t>Competitor analysis</a:t>
            </a:r>
            <a:endParaRPr sz="3100"/>
          </a:p>
          <a:p>
            <a:pPr indent="-361950" lvl="0" marL="457200" rtl="0" algn="l">
              <a:spcBef>
                <a:spcPts val="0"/>
              </a:spcBef>
              <a:spcAft>
                <a:spcPts val="0"/>
              </a:spcAft>
              <a:buSzPts val="2100"/>
              <a:buAutoNum type="arabicPeriod"/>
            </a:pPr>
            <a:r>
              <a:rPr lang="en-US" sz="3100"/>
              <a:t>Target market(s)</a:t>
            </a:r>
            <a:endParaRPr sz="3100"/>
          </a:p>
          <a:p>
            <a:pPr indent="-361950" lvl="0" marL="457200" rtl="0" algn="l">
              <a:spcBef>
                <a:spcPts val="0"/>
              </a:spcBef>
              <a:spcAft>
                <a:spcPts val="0"/>
              </a:spcAft>
              <a:buSzPts val="2100"/>
              <a:buAutoNum type="arabicPeriod"/>
            </a:pPr>
            <a:r>
              <a:rPr lang="en-US" sz="3100"/>
              <a:t>Marketing mix; include strategies for</a:t>
            </a:r>
            <a:endParaRPr sz="3100"/>
          </a:p>
          <a:p>
            <a:pPr indent="-361950" lvl="1" marL="914400" rtl="0" algn="l">
              <a:spcBef>
                <a:spcPts val="0"/>
              </a:spcBef>
              <a:spcAft>
                <a:spcPts val="0"/>
              </a:spcAft>
              <a:buSzPts val="2100"/>
              <a:buAutoNum type="alphaLcPeriod"/>
            </a:pPr>
            <a:r>
              <a:rPr lang="en-US" sz="2700"/>
              <a:t>Product</a:t>
            </a:r>
            <a:endParaRPr sz="2700"/>
          </a:p>
          <a:p>
            <a:pPr indent="-361950" lvl="1" marL="914400" rtl="0" algn="l">
              <a:spcBef>
                <a:spcPts val="0"/>
              </a:spcBef>
              <a:spcAft>
                <a:spcPts val="0"/>
              </a:spcAft>
              <a:buSzPts val="2100"/>
              <a:buAutoNum type="alphaLcPeriod"/>
            </a:pPr>
            <a:r>
              <a:rPr lang="en-US" sz="2700"/>
              <a:t>Price</a:t>
            </a:r>
            <a:endParaRPr sz="2700"/>
          </a:p>
          <a:p>
            <a:pPr indent="-361950" lvl="1" marL="914400" rtl="0" algn="l">
              <a:spcBef>
                <a:spcPts val="0"/>
              </a:spcBef>
              <a:spcAft>
                <a:spcPts val="0"/>
              </a:spcAft>
              <a:buSzPts val="2100"/>
              <a:buAutoNum type="alphaLcPeriod"/>
            </a:pPr>
            <a:r>
              <a:rPr lang="en-US" sz="2700"/>
              <a:t>Promotion</a:t>
            </a:r>
            <a:endParaRPr sz="2700"/>
          </a:p>
          <a:p>
            <a:pPr indent="-361950" lvl="1" marL="914400" rtl="0" algn="l">
              <a:spcBef>
                <a:spcPts val="0"/>
              </a:spcBef>
              <a:spcAft>
                <a:spcPts val="0"/>
              </a:spcAft>
              <a:buSzPts val="2100"/>
              <a:buAutoNum type="alphaLcPeriod"/>
            </a:pPr>
            <a:r>
              <a:rPr lang="en-US" sz="2700"/>
              <a:t>Distribution</a:t>
            </a:r>
            <a:endParaRPr sz="2700"/>
          </a:p>
          <a:p>
            <a:pPr indent="-361950" lvl="1" marL="914400" rtl="0" algn="l">
              <a:spcBef>
                <a:spcPts val="0"/>
              </a:spcBef>
              <a:spcAft>
                <a:spcPts val="0"/>
              </a:spcAft>
              <a:buSzPts val="2100"/>
              <a:buAutoNum type="alphaLcPeriod"/>
            </a:pPr>
            <a:r>
              <a:rPr lang="en-US" sz="2700"/>
              <a:t>Sales strategy</a:t>
            </a:r>
            <a:endParaRPr sz="2700"/>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1cd9322dbef_0_2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Marketing plan</a:t>
            </a:r>
            <a:endParaRPr/>
          </a:p>
        </p:txBody>
      </p:sp>
      <p:sp>
        <p:nvSpPr>
          <p:cNvPr id="224" name="Google Shape;224;g1cd9322dbef_0_2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342900" lvl="0" marL="457200" rtl="0" algn="l">
              <a:spcBef>
                <a:spcPts val="1000"/>
              </a:spcBef>
              <a:spcAft>
                <a:spcPts val="0"/>
              </a:spcAft>
              <a:buSzPts val="1800"/>
              <a:buChar char="•"/>
            </a:pPr>
            <a:r>
              <a:rPr lang="en-US"/>
              <a:t>Includes d</a:t>
            </a:r>
            <a:r>
              <a:rPr lang="en-US"/>
              <a:t>escription</a:t>
            </a:r>
            <a:r>
              <a:rPr lang="en-US"/>
              <a:t> of product, price, distribution, promotion</a:t>
            </a:r>
            <a:endParaRPr/>
          </a:p>
          <a:p>
            <a:pPr indent="-342900" lvl="0" marL="457200" rtl="0" algn="l">
              <a:spcBef>
                <a:spcPts val="0"/>
              </a:spcBef>
              <a:spcAft>
                <a:spcPts val="0"/>
              </a:spcAft>
              <a:buSzPts val="1800"/>
              <a:buChar char="•"/>
            </a:pPr>
            <a:r>
              <a:rPr lang="en-US"/>
              <a:t>What is your firm’s niche? Who will buy your product? </a:t>
            </a:r>
            <a:endParaRPr/>
          </a:p>
          <a:p>
            <a:pPr indent="-342900" lvl="0" marL="457200" rtl="0" algn="l">
              <a:spcBef>
                <a:spcPts val="0"/>
              </a:spcBef>
              <a:spcAft>
                <a:spcPts val="0"/>
              </a:spcAft>
              <a:buSzPts val="1800"/>
              <a:buChar char="•"/>
            </a:pPr>
            <a:r>
              <a:rPr lang="en-US"/>
              <a:t>What is the demand? W</a:t>
            </a:r>
            <a:r>
              <a:rPr lang="en-US"/>
              <a:t>here are your customers located?</a:t>
            </a:r>
            <a:endParaRPr/>
          </a:p>
          <a:p>
            <a:pPr indent="-342900" lvl="0" marL="457200" rtl="0" algn="l">
              <a:spcBef>
                <a:spcPts val="0"/>
              </a:spcBef>
              <a:spcAft>
                <a:spcPts val="0"/>
              </a:spcAft>
              <a:buSzPts val="1800"/>
              <a:buChar char="•"/>
            </a:pPr>
            <a:r>
              <a:rPr lang="en-US"/>
              <a:t>Who is the </a:t>
            </a:r>
            <a:r>
              <a:rPr lang="en-US"/>
              <a:t>competition</a:t>
            </a:r>
            <a:r>
              <a:rPr lang="en-US"/>
              <a:t>?</a:t>
            </a:r>
            <a:endParaRPr/>
          </a:p>
          <a:p>
            <a:pPr indent="-342900" lvl="0" marL="457200" rtl="0" algn="l">
              <a:spcBef>
                <a:spcPts val="0"/>
              </a:spcBef>
              <a:spcAft>
                <a:spcPts val="0"/>
              </a:spcAft>
              <a:buSzPts val="1800"/>
              <a:buChar char="•"/>
            </a:pPr>
            <a:r>
              <a:rPr lang="en-US"/>
              <a:t>Sales plan - primary outlets (i.e., farmer markets, grocery stores) and direct sales (i.e., from the farm)</a:t>
            </a:r>
            <a:endParaRPr/>
          </a:p>
          <a:p>
            <a:pPr indent="-342900" lvl="0" marL="457200" rtl="0" algn="l">
              <a:spcBef>
                <a:spcPts val="0"/>
              </a:spcBef>
              <a:spcAft>
                <a:spcPts val="0"/>
              </a:spcAft>
              <a:buSzPts val="1800"/>
              <a:buChar char="•"/>
            </a:pPr>
            <a:r>
              <a:rPr lang="en-US"/>
              <a:t>Advertising planned - (i.e., </a:t>
            </a:r>
            <a:r>
              <a:rPr lang="en-US"/>
              <a:t>primarily</a:t>
            </a:r>
            <a:r>
              <a:rPr lang="en-US"/>
              <a:t> word of mouth)</a:t>
            </a:r>
            <a:endParaRPr/>
          </a:p>
          <a:p>
            <a:pPr indent="-342900" lvl="0" marL="457200" rtl="0" algn="l">
              <a:spcBef>
                <a:spcPts val="0"/>
              </a:spcBef>
              <a:spcAft>
                <a:spcPts val="0"/>
              </a:spcAft>
              <a:buSzPts val="1800"/>
              <a:buChar char="•"/>
            </a:pPr>
            <a:r>
              <a:rPr lang="en-US"/>
              <a:t>Market </a:t>
            </a:r>
            <a:r>
              <a:rPr lang="en-US"/>
              <a:t>information</a:t>
            </a:r>
            <a:r>
              <a:rPr lang="en-US"/>
              <a:t> gathering is an ongoing process</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We suggest that you start working on the template (outline) included on the worksheet for this module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g1c35c11968e_0_13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g1c35c11968e_0_139"/>
          <p:cNvSpPr txBox="1"/>
          <p:nvPr>
            <p:ph type="title"/>
          </p:nvPr>
        </p:nvSpPr>
        <p:spPr>
          <a:xfrm>
            <a:off x="838200" y="585222"/>
            <a:ext cx="10515600" cy="891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sz="4500"/>
              <a:t>Resources you may contact for </a:t>
            </a:r>
            <a:r>
              <a:rPr lang="en-US" sz="4500"/>
              <a:t>guidance:</a:t>
            </a:r>
            <a:r>
              <a:rPr lang="en-US" sz="4500">
                <a:solidFill>
                  <a:schemeClr val="lt1"/>
                </a:solidFill>
              </a:rPr>
              <a:t> </a:t>
            </a:r>
            <a:endParaRPr sz="4500"/>
          </a:p>
        </p:txBody>
      </p:sp>
      <p:sp>
        <p:nvSpPr>
          <p:cNvPr id="232" name="Google Shape;232;g1c35c11968e_0_139"/>
          <p:cNvSpPr txBox="1"/>
          <p:nvPr>
            <p:ph idx="1" type="body"/>
          </p:nvPr>
        </p:nvSpPr>
        <p:spPr>
          <a:xfrm>
            <a:off x="7546848" y="2516777"/>
            <a:ext cx="3804000" cy="3660300"/>
          </a:xfrm>
          <a:prstGeom prst="rect">
            <a:avLst/>
          </a:prstGeom>
          <a:noFill/>
          <a:ln>
            <a:noFill/>
          </a:ln>
        </p:spPr>
        <p:txBody>
          <a:bodyPr anchorCtr="0" anchor="ctr" bIns="45700" lIns="91425" spcFirstLastPara="1" rIns="91425" wrap="square" tIns="45700">
            <a:normAutofit/>
          </a:bodyPr>
          <a:lstStyle/>
          <a:p>
            <a:pPr indent="0" lvl="1" marL="457200" rtl="0" algn="l">
              <a:lnSpc>
                <a:spcPct val="90000"/>
              </a:lnSpc>
              <a:spcBef>
                <a:spcPts val="0"/>
              </a:spcBef>
              <a:spcAft>
                <a:spcPts val="0"/>
              </a:spcAft>
              <a:buClr>
                <a:schemeClr val="dk1"/>
              </a:buClr>
              <a:buSzPts val="2200"/>
              <a:buNone/>
            </a:pPr>
            <a:r>
              <a:t/>
            </a:r>
            <a:endParaRPr sz="2200"/>
          </a:p>
          <a:p>
            <a:pPr indent="0" lvl="0" marL="0" rtl="0" algn="l">
              <a:lnSpc>
                <a:spcPct val="90000"/>
              </a:lnSpc>
              <a:spcBef>
                <a:spcPts val="1000"/>
              </a:spcBef>
              <a:spcAft>
                <a:spcPts val="0"/>
              </a:spcAft>
              <a:buClr>
                <a:schemeClr val="dk1"/>
              </a:buClr>
              <a:buSzPts val="2200"/>
              <a:buNone/>
            </a:pPr>
            <a:r>
              <a:t/>
            </a:r>
            <a:endParaRPr sz="2200"/>
          </a:p>
        </p:txBody>
      </p:sp>
      <p:sp>
        <p:nvSpPr>
          <p:cNvPr id="233" name="Google Shape;233;g1c35c11968e_0_139"/>
          <p:cNvSpPr txBox="1"/>
          <p:nvPr/>
        </p:nvSpPr>
        <p:spPr>
          <a:xfrm>
            <a:off x="464375" y="1477125"/>
            <a:ext cx="11352900" cy="4131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5000"/>
              </a:lnSpc>
              <a:spcBef>
                <a:spcPts val="0"/>
              </a:spcBef>
              <a:spcAft>
                <a:spcPts val="0"/>
              </a:spcAft>
              <a:buClr>
                <a:schemeClr val="dk1"/>
              </a:buClr>
              <a:buSzPts val="2900"/>
              <a:buFont typeface="Noto Sans Symbols"/>
              <a:buChar char="★"/>
            </a:pPr>
            <a:r>
              <a:rPr b="0" i="0" lang="en-US" sz="2900" u="none" cap="none" strike="noStrike">
                <a:solidFill>
                  <a:schemeClr val="dk1"/>
                </a:solidFill>
                <a:latin typeface="Calibri"/>
                <a:ea typeface="Calibri"/>
                <a:cs typeface="Calibri"/>
                <a:sym typeface="Calibri"/>
              </a:rPr>
              <a:t>Your mentoring team (staff, family and professionals)</a:t>
            </a:r>
            <a:endParaRPr b="0" i="0" sz="1600" u="none" cap="none" strike="noStrike">
              <a:solidFill>
                <a:srgbClr val="000000"/>
              </a:solidFill>
              <a:latin typeface="Arial"/>
              <a:ea typeface="Arial"/>
              <a:cs typeface="Arial"/>
              <a:sym typeface="Arial"/>
            </a:endParaRPr>
          </a:p>
          <a:p>
            <a:pPr indent="-285750" lvl="0" marL="285750" marR="0" rtl="0" algn="l">
              <a:lnSpc>
                <a:spcPct val="115000"/>
              </a:lnSpc>
              <a:spcBef>
                <a:spcPts val="0"/>
              </a:spcBef>
              <a:spcAft>
                <a:spcPts val="0"/>
              </a:spcAft>
              <a:buClr>
                <a:schemeClr val="dk1"/>
              </a:buClr>
              <a:buSzPts val="2900"/>
              <a:buFont typeface="Noto Sans Symbols"/>
              <a:buChar char="★"/>
            </a:pPr>
            <a:r>
              <a:rPr b="0" i="0" lang="en-US" sz="2900" u="none" cap="none" strike="noStrike">
                <a:solidFill>
                  <a:schemeClr val="dk1"/>
                </a:solidFill>
                <a:latin typeface="Calibri"/>
                <a:ea typeface="Calibri"/>
                <a:cs typeface="Calibri"/>
                <a:sym typeface="Calibri"/>
              </a:rPr>
              <a:t>University of Vermont</a:t>
            </a:r>
            <a:endParaRPr b="1" i="0" sz="1600" u="none" cap="none" strike="noStrike">
              <a:solidFill>
                <a:srgbClr val="000000"/>
              </a:solidFill>
            </a:endParaRPr>
          </a:p>
          <a:p>
            <a:pPr indent="-285750" lvl="0" marL="285750" marR="0" rtl="0" algn="l">
              <a:lnSpc>
                <a:spcPct val="115000"/>
              </a:lnSpc>
              <a:spcBef>
                <a:spcPts val="0"/>
              </a:spcBef>
              <a:spcAft>
                <a:spcPts val="0"/>
              </a:spcAft>
              <a:buClr>
                <a:schemeClr val="dk1"/>
              </a:buClr>
              <a:buSzPts val="2900"/>
              <a:buFont typeface="Noto Sans Symbols"/>
              <a:buChar char="★"/>
            </a:pPr>
            <a:r>
              <a:rPr b="0" i="0" lang="en-US" sz="2900" u="none" cap="none" strike="noStrike">
                <a:solidFill>
                  <a:schemeClr val="dk1"/>
                </a:solidFill>
                <a:latin typeface="Calibri"/>
                <a:ea typeface="Calibri"/>
                <a:cs typeface="Calibri"/>
                <a:sym typeface="Calibri"/>
              </a:rPr>
              <a:t>Virginia Small Business Developm</a:t>
            </a:r>
            <a:r>
              <a:rPr b="0" i="0" lang="en-US" sz="2900" u="none" cap="none" strike="noStrike">
                <a:solidFill>
                  <a:schemeClr val="dk1"/>
                </a:solidFill>
                <a:latin typeface="Calibri"/>
                <a:ea typeface="Calibri"/>
                <a:cs typeface="Calibri"/>
                <a:sym typeface="Calibri"/>
              </a:rPr>
              <a:t>ent Centers (SBDC)</a:t>
            </a:r>
            <a:r>
              <a:rPr lang="en-US" sz="2900">
                <a:solidFill>
                  <a:schemeClr val="dk1"/>
                </a:solidFill>
                <a:latin typeface="Calibri"/>
                <a:ea typeface="Calibri"/>
                <a:cs typeface="Calibri"/>
                <a:sym typeface="Calibri"/>
              </a:rPr>
              <a:t> </a:t>
            </a:r>
            <a:endParaRPr sz="2900">
              <a:solidFill>
                <a:schemeClr val="dk1"/>
              </a:solidFill>
              <a:latin typeface="Calibri"/>
              <a:ea typeface="Calibri"/>
              <a:cs typeface="Calibri"/>
              <a:sym typeface="Calibri"/>
            </a:endParaRPr>
          </a:p>
          <a:p>
            <a:pPr indent="-285750" lvl="0" marL="285750" marR="0" rtl="0" algn="l">
              <a:lnSpc>
                <a:spcPct val="115000"/>
              </a:lnSpc>
              <a:spcBef>
                <a:spcPts val="0"/>
              </a:spcBef>
              <a:spcAft>
                <a:spcPts val="0"/>
              </a:spcAft>
              <a:buClr>
                <a:schemeClr val="dk1"/>
              </a:buClr>
              <a:buSzPts val="2900"/>
              <a:buFont typeface="Noto Sans Symbols"/>
              <a:buChar char="★"/>
            </a:pPr>
            <a:r>
              <a:rPr b="0" i="0" lang="en-US" sz="2900" u="none" cap="none" strike="noStrike">
                <a:solidFill>
                  <a:schemeClr val="dk1"/>
                </a:solidFill>
                <a:latin typeface="Calibri"/>
                <a:ea typeface="Calibri"/>
                <a:cs typeface="Calibri"/>
                <a:sym typeface="Calibri"/>
              </a:rPr>
              <a:t>Local chamber of commerce, economic development agencies, and Virginia Tech Cooperative Extension Service</a:t>
            </a:r>
            <a:endParaRPr b="0" i="0" sz="2900" u="none" cap="none" strike="noStrike">
              <a:solidFill>
                <a:schemeClr val="dk1"/>
              </a:solidFill>
              <a:latin typeface="Calibri"/>
              <a:ea typeface="Calibri"/>
              <a:cs typeface="Calibri"/>
              <a:sym typeface="Calibri"/>
            </a:endParaRPr>
          </a:p>
          <a:p>
            <a:pPr indent="-285750" lvl="0" marL="285750" marR="0" rtl="0" algn="l">
              <a:lnSpc>
                <a:spcPct val="115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Senior Corps of Retired Executives (SCORE)</a:t>
            </a:r>
            <a:endParaRPr sz="2900">
              <a:solidFill>
                <a:schemeClr val="dk1"/>
              </a:solidFill>
              <a:latin typeface="Calibri"/>
              <a:ea typeface="Calibri"/>
              <a:cs typeface="Calibri"/>
              <a:sym typeface="Calibri"/>
            </a:endParaRPr>
          </a:p>
          <a:p>
            <a:pPr indent="-285750" lvl="0" marL="285750" marR="0" rtl="0" algn="l">
              <a:lnSpc>
                <a:spcPct val="11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Future Generations University (</a:t>
            </a:r>
            <a:r>
              <a:rPr lang="en-US" sz="2900" u="sng">
                <a:solidFill>
                  <a:schemeClr val="dk1"/>
                </a:solidFill>
                <a:latin typeface="Calibri"/>
                <a:ea typeface="Calibri"/>
                <a:cs typeface="Calibri"/>
                <a:sym typeface="Calibri"/>
                <a:hlinkClick r:id="rId3">
                  <a:extLst>
                    <a:ext uri="{A12FA001-AC4F-418D-AE19-62706E023703}">
                      <ahyp:hlinkClr val="tx"/>
                    </a:ext>
                  </a:extLst>
                </a:hlinkClick>
              </a:rPr>
              <a:t>syrup@future.edu</a:t>
            </a:r>
            <a:r>
              <a:rPr lang="en-US" sz="2900">
                <a:solidFill>
                  <a:schemeClr val="dk1"/>
                </a:solidFill>
                <a:latin typeface="Calibri"/>
                <a:ea typeface="Calibri"/>
                <a:cs typeface="Calibri"/>
                <a:sym typeface="Calibri"/>
              </a:rPr>
              <a:t>)</a:t>
            </a:r>
            <a:endParaRPr sz="1600">
              <a:solidFill>
                <a:schemeClr val="dk1"/>
              </a:solidFill>
            </a:endParaRPr>
          </a:p>
          <a:p>
            <a:pPr indent="-285750" lvl="0" marL="285750" marR="0" rtl="0" algn="l">
              <a:lnSpc>
                <a:spcPct val="11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WVDA Planning Coordinators or VDACS marketing</a:t>
            </a:r>
            <a:endParaRPr sz="2900">
              <a:solidFill>
                <a:schemeClr val="dk1"/>
              </a:solidFill>
              <a:latin typeface="Calibri"/>
              <a:ea typeface="Calibri"/>
              <a:cs typeface="Calibri"/>
              <a:sym typeface="Calibri"/>
            </a:endParaRPr>
          </a:p>
        </p:txBody>
      </p:sp>
      <p:pic>
        <p:nvPicPr>
          <p:cNvPr id="234" name="Google Shape;234;g1c35c11968e_0_139"/>
          <p:cNvPicPr preferRelativeResize="0"/>
          <p:nvPr/>
        </p:nvPicPr>
        <p:blipFill rotWithShape="1">
          <a:blip r:embed="rId4">
            <a:alphaModFix/>
          </a:blip>
          <a:srcRect b="0" l="0" r="0" t="0"/>
          <a:stretch/>
        </p:blipFill>
        <p:spPr>
          <a:xfrm>
            <a:off x="10134713" y="5127613"/>
            <a:ext cx="1730375" cy="1730375"/>
          </a:xfrm>
          <a:prstGeom prst="rect">
            <a:avLst/>
          </a:prstGeom>
          <a:noFill/>
          <a:ln>
            <a:noFill/>
          </a:ln>
        </p:spPr>
      </p:pic>
      <p:pic>
        <p:nvPicPr>
          <p:cNvPr id="235" name="Google Shape;235;g1c35c11968e_0_139"/>
          <p:cNvPicPr preferRelativeResize="0"/>
          <p:nvPr/>
        </p:nvPicPr>
        <p:blipFill rotWithShape="1">
          <a:blip r:embed="rId5">
            <a:alphaModFix/>
          </a:blip>
          <a:srcRect b="0" l="0" r="0" t="0"/>
          <a:stretch/>
        </p:blipFill>
        <p:spPr>
          <a:xfrm>
            <a:off x="10019587" y="1477125"/>
            <a:ext cx="1960650" cy="1444681"/>
          </a:xfrm>
          <a:prstGeom prst="rect">
            <a:avLst/>
          </a:prstGeom>
          <a:noFill/>
          <a:ln>
            <a:noFill/>
          </a:ln>
        </p:spPr>
      </p:pic>
      <p:pic>
        <p:nvPicPr>
          <p:cNvPr id="236" name="Google Shape;236;g1c35c11968e_0_139"/>
          <p:cNvPicPr preferRelativeResize="0"/>
          <p:nvPr/>
        </p:nvPicPr>
        <p:blipFill rotWithShape="1">
          <a:blip r:embed="rId6">
            <a:alphaModFix/>
          </a:blip>
          <a:srcRect b="0" l="0" r="0" t="0"/>
          <a:stretch/>
        </p:blipFill>
        <p:spPr>
          <a:xfrm>
            <a:off x="1270725" y="5743663"/>
            <a:ext cx="3590225" cy="933825"/>
          </a:xfrm>
          <a:prstGeom prst="rect">
            <a:avLst/>
          </a:prstGeom>
          <a:noFill/>
          <a:ln>
            <a:noFill/>
          </a:ln>
        </p:spPr>
      </p:pic>
      <p:pic>
        <p:nvPicPr>
          <p:cNvPr id="237" name="Google Shape;237;g1c35c11968e_0_139"/>
          <p:cNvPicPr preferRelativeResize="0"/>
          <p:nvPr/>
        </p:nvPicPr>
        <p:blipFill rotWithShape="1">
          <a:blip r:embed="rId7">
            <a:alphaModFix/>
          </a:blip>
          <a:srcRect b="7383" l="0" r="0" t="11749"/>
          <a:stretch/>
        </p:blipFill>
        <p:spPr>
          <a:xfrm>
            <a:off x="10134723" y="3584202"/>
            <a:ext cx="1639301" cy="1325700"/>
          </a:xfrm>
          <a:prstGeom prst="rect">
            <a:avLst/>
          </a:prstGeom>
          <a:noFill/>
          <a:ln>
            <a:noFill/>
          </a:ln>
        </p:spPr>
      </p:pic>
      <p:pic>
        <p:nvPicPr>
          <p:cNvPr descr="Service Corps of Retired Executives Association - GuideStar Profile" id="238" name="Google Shape;238;g1c35c11968e_0_139"/>
          <p:cNvPicPr preferRelativeResize="0"/>
          <p:nvPr/>
        </p:nvPicPr>
        <p:blipFill rotWithShape="1">
          <a:blip r:embed="rId8">
            <a:alphaModFix/>
          </a:blip>
          <a:srcRect b="20991" l="0" r="0" t="25649"/>
          <a:stretch/>
        </p:blipFill>
        <p:spPr>
          <a:xfrm>
            <a:off x="5748488" y="5547724"/>
            <a:ext cx="2482825" cy="1325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c35c11968e_0_152"/>
          <p:cNvSpPr txBox="1"/>
          <p:nvPr>
            <p:ph type="title"/>
          </p:nvPr>
        </p:nvSpPr>
        <p:spPr>
          <a:xfrm>
            <a:off x="416175" y="237275"/>
            <a:ext cx="2875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Action Plan</a:t>
            </a:r>
            <a:endParaRPr/>
          </a:p>
        </p:txBody>
      </p:sp>
      <p:graphicFrame>
        <p:nvGraphicFramePr>
          <p:cNvPr id="244" name="Google Shape;244;g1c35c11968e_0_152"/>
          <p:cNvGraphicFramePr/>
          <p:nvPr/>
        </p:nvGraphicFramePr>
        <p:xfrm>
          <a:off x="416175" y="2451575"/>
          <a:ext cx="3000000" cy="3000000"/>
        </p:xfrm>
        <a:graphic>
          <a:graphicData uri="http://schemas.openxmlformats.org/drawingml/2006/table">
            <a:tbl>
              <a:tblPr bandRow="1" firstRow="1">
                <a:noFill/>
                <a:tableStyleId>{99572644-49F5-47FC-A1B2-968C2683A90F}</a:tableStyleId>
              </a:tblPr>
              <a:tblGrid>
                <a:gridCol w="3818075"/>
                <a:gridCol w="516075"/>
                <a:gridCol w="493625"/>
                <a:gridCol w="463700"/>
                <a:gridCol w="2449400"/>
              </a:tblGrid>
              <a:tr h="9564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Activity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Yes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Action Plan, timeframe and assignment</a:t>
                      </a:r>
                      <a:endParaRPr sz="1400" u="none" cap="none" strike="noStrike"/>
                    </a:p>
                  </a:txBody>
                  <a:tcPr marT="45725" marB="45725" marR="91450" marL="91450"/>
                </a:tc>
              </a:tr>
              <a:tr h="6014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Assemble a list of mentors for your enterprise</a:t>
                      </a:r>
                      <a:endParaRPr sz="1800" u="none" cap="none" strike="noStrike"/>
                    </a:p>
                  </a:txBody>
                  <a:tcPr marT="45725" marB="45725" marR="91450" marL="91450">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Ongoing</a:t>
                      </a:r>
                      <a:endParaRPr sz="1800" u="none" cap="none" strike="noStrike"/>
                    </a:p>
                  </a:txBody>
                  <a:tcPr marT="45725" marB="45725" marR="91450" marL="91450">
                    <a:lnB cap="flat" cmpd="sng" w="12700">
                      <a:solidFill>
                        <a:schemeClr val="lt1"/>
                      </a:solidFill>
                      <a:prstDash val="solid"/>
                      <a:round/>
                      <a:headEnd len="sm" w="sm" type="none"/>
                      <a:tailEnd len="sm" w="sm" type="none"/>
                    </a:lnB>
                  </a:tcPr>
                </a:tc>
              </a:tr>
              <a:tr h="5541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Conduct SWOT Assessment for your maple enterprise</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See </a:t>
                      </a:r>
                      <a:r>
                        <a:rPr lang="en-US" sz="1800"/>
                        <a:t>Module</a:t>
                      </a:r>
                      <a:r>
                        <a:rPr lang="en-US" sz="1800" u="none" cap="none" strike="noStrike"/>
                        <a:t> #2</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014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Develop </a:t>
                      </a:r>
                      <a:r>
                        <a:rPr lang="en-US" sz="1800"/>
                        <a:t>a ma</a:t>
                      </a:r>
                      <a:r>
                        <a:rPr lang="en-US" sz="1800" u="none" cap="none" strike="noStrike"/>
                        <a:t>rketing </a:t>
                      </a:r>
                      <a:r>
                        <a:rPr lang="en-US" sz="1800"/>
                        <a:t>mindset </a:t>
                      </a:r>
                      <a:r>
                        <a:rPr lang="en-US" sz="1800" u="none" cap="none" strike="noStrike"/>
                        <a:t> for your maple enterpri</a:t>
                      </a:r>
                      <a:r>
                        <a:rPr lang="en-US" sz="1800"/>
                        <a:t>se</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This Module</a:t>
                      </a:r>
                      <a:r>
                        <a:rPr lang="en-US" sz="1800" u="none" cap="none" strike="noStrike"/>
                        <a:t> (#3)</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46550">
                <a:tc>
                  <a:txBody>
                    <a:bodyPr/>
                    <a:lstStyle/>
                    <a:p>
                      <a:pPr indent="0" lvl="0" marL="0" marR="0" rtl="0" algn="l">
                        <a:lnSpc>
                          <a:spcPct val="100000"/>
                        </a:lnSpc>
                        <a:spcBef>
                          <a:spcPts val="0"/>
                        </a:spcBef>
                        <a:spcAft>
                          <a:spcPts val="0"/>
                        </a:spcAft>
                        <a:buClr>
                          <a:srgbClr val="000000"/>
                        </a:buClr>
                        <a:buSzPts val="1800"/>
                        <a:buFont typeface="Arial"/>
                        <a:buNone/>
                      </a:pPr>
                      <a:r>
                        <a:rPr lang="en-US" sz="1800"/>
                        <a:t>Develop your marketing strategy/mix</a:t>
                      </a:r>
                      <a:endParaRPr sz="18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46550">
                <a:tc>
                  <a:txBody>
                    <a:bodyPr/>
                    <a:lstStyle/>
                    <a:p>
                      <a:pPr indent="0" lvl="0" marL="0" marR="0" rtl="0" algn="l">
                        <a:lnSpc>
                          <a:spcPct val="100000"/>
                        </a:lnSpc>
                        <a:spcBef>
                          <a:spcPts val="0"/>
                        </a:spcBef>
                        <a:spcAft>
                          <a:spcPts val="0"/>
                        </a:spcAft>
                        <a:buNone/>
                      </a:pPr>
                      <a:r>
                        <a:rPr lang="en-US" sz="1800"/>
                        <a:t>Online and social media strategy</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800" u="none" cap="none" strike="noStrike"/>
                    </a:p>
                  </a:txBody>
                  <a:tcPr marT="45725" marB="45725" marR="91450" marL="91450">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1800" u="none" cap="none" strike="noStrike"/>
                    </a:p>
                  </a:txBody>
                  <a:tcPr marT="45725" marB="45725" marR="91450" marL="91450">
                    <a:lnT cap="flat" cmpd="sng" w="12700">
                      <a:solidFill>
                        <a:schemeClr val="lt1"/>
                      </a:solidFill>
                      <a:prstDash val="solid"/>
                      <a:round/>
                      <a:headEnd len="sm" w="sm" type="none"/>
                      <a:tailEnd len="sm" w="sm" type="none"/>
                    </a:lnT>
                  </a:tcPr>
                </a:tc>
              </a:tr>
            </a:tbl>
          </a:graphicData>
        </a:graphic>
      </p:graphicFrame>
      <p:pic>
        <p:nvPicPr>
          <p:cNvPr id="245" name="Google Shape;245;g1c35c11968e_0_152"/>
          <p:cNvPicPr preferRelativeResize="0"/>
          <p:nvPr/>
        </p:nvPicPr>
        <p:blipFill rotWithShape="1">
          <a:blip r:embed="rId3">
            <a:alphaModFix/>
          </a:blip>
          <a:srcRect b="0" l="0" r="0" t="0"/>
          <a:stretch/>
        </p:blipFill>
        <p:spPr>
          <a:xfrm>
            <a:off x="4531975" y="108849"/>
            <a:ext cx="3395799" cy="2121166"/>
          </a:xfrm>
          <a:prstGeom prst="rect">
            <a:avLst/>
          </a:prstGeom>
          <a:noFill/>
          <a:ln>
            <a:noFill/>
          </a:ln>
        </p:spPr>
      </p:pic>
      <p:pic>
        <p:nvPicPr>
          <p:cNvPr id="246" name="Google Shape;246;g1c35c11968e_0_152"/>
          <p:cNvPicPr preferRelativeResize="0"/>
          <p:nvPr/>
        </p:nvPicPr>
        <p:blipFill rotWithShape="1">
          <a:blip r:embed="rId4">
            <a:alphaModFix/>
          </a:blip>
          <a:srcRect b="19106" l="8062" r="0" t="0"/>
          <a:stretch/>
        </p:blipFill>
        <p:spPr>
          <a:xfrm>
            <a:off x="8325825" y="108850"/>
            <a:ext cx="3636375" cy="2438400"/>
          </a:xfrm>
          <a:prstGeom prst="rect">
            <a:avLst/>
          </a:prstGeom>
          <a:noFill/>
          <a:ln>
            <a:noFill/>
          </a:ln>
        </p:spPr>
      </p:pic>
      <p:pic>
        <p:nvPicPr>
          <p:cNvPr id="247" name="Google Shape;247;g1c35c11968e_0_152"/>
          <p:cNvPicPr preferRelativeResize="0"/>
          <p:nvPr/>
        </p:nvPicPr>
        <p:blipFill rotWithShape="1">
          <a:blip r:embed="rId5">
            <a:alphaModFix/>
          </a:blip>
          <a:srcRect b="14601" l="16418" r="20166" t="0"/>
          <a:stretch/>
        </p:blipFill>
        <p:spPr>
          <a:xfrm>
            <a:off x="8624150" y="2786750"/>
            <a:ext cx="3395799" cy="38033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c35c11968e_0_147"/>
          <p:cNvSpPr txBox="1"/>
          <p:nvPr>
            <p:ph type="title"/>
          </p:nvPr>
        </p:nvSpPr>
        <p:spPr>
          <a:xfrm>
            <a:off x="464375" y="348725"/>
            <a:ext cx="10889400" cy="88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Some helpful sources:</a:t>
            </a:r>
            <a:endParaRPr/>
          </a:p>
        </p:txBody>
      </p:sp>
      <p:sp>
        <p:nvSpPr>
          <p:cNvPr id="253" name="Google Shape;253;g1c35c11968e_0_147"/>
          <p:cNvSpPr txBox="1"/>
          <p:nvPr>
            <p:ph idx="1" type="body"/>
          </p:nvPr>
        </p:nvSpPr>
        <p:spPr>
          <a:xfrm>
            <a:off x="379950" y="1432450"/>
            <a:ext cx="11626800" cy="545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en-US" sz="2600"/>
              <a:t>University of Vermont. Maple Business Planning Tools and Publications including “Maple Business Plan”, Maple Management Biz Modules. You can find these and other resources at this link:  </a:t>
            </a:r>
            <a:r>
              <a:rPr lang="en-US" sz="2600" u="sng">
                <a:hlinkClick r:id="rId3"/>
              </a:rPr>
              <a:t>https://www.uvm.edu/extension/agriculture/maple</a:t>
            </a:r>
            <a:endParaRPr sz="2600"/>
          </a:p>
          <a:p>
            <a:pPr indent="0" lvl="0" marL="0" rtl="0" algn="l">
              <a:lnSpc>
                <a:spcPct val="100000"/>
              </a:lnSpc>
              <a:spcBef>
                <a:spcPts val="800"/>
              </a:spcBef>
              <a:spcAft>
                <a:spcPts val="0"/>
              </a:spcAft>
              <a:buClr>
                <a:schemeClr val="dk1"/>
              </a:buClr>
              <a:buSzPts val="1100"/>
              <a:buNone/>
            </a:pPr>
            <a:r>
              <a:rPr lang="en-US" sz="2600"/>
              <a:t>Perry, </a:t>
            </a:r>
            <a:r>
              <a:rPr lang="en-US" sz="2600"/>
              <a:t>J.</a:t>
            </a:r>
            <a:r>
              <a:rPr lang="en-US" sz="2600"/>
              <a:t> and S. Childs. 2012. Beginning or Expanding Maple Syrup Operations as a Profitable Business. NY Farm Viability Institute. Cornell </a:t>
            </a:r>
            <a:r>
              <a:rPr lang="en-US" sz="2600"/>
              <a:t>University</a:t>
            </a:r>
            <a:r>
              <a:rPr lang="en-US" sz="2600"/>
              <a:t>. 43 p.</a:t>
            </a:r>
            <a:endParaRPr sz="2600"/>
          </a:p>
          <a:p>
            <a:pPr indent="0" lvl="0" marL="0" rtl="0" algn="l">
              <a:lnSpc>
                <a:spcPct val="100000"/>
              </a:lnSpc>
              <a:spcBef>
                <a:spcPts val="800"/>
              </a:spcBef>
              <a:spcAft>
                <a:spcPts val="0"/>
              </a:spcAft>
              <a:buClr>
                <a:schemeClr val="dk1"/>
              </a:buClr>
              <a:buSzPts val="1100"/>
              <a:buNone/>
            </a:pPr>
            <a:r>
              <a:rPr lang="en-US" sz="2600"/>
              <a:t>Gloy, A. 2004. Putting Market Information to Work:  A Marketing Planning Guide. </a:t>
            </a:r>
            <a:r>
              <a:rPr lang="en-US" sz="2600"/>
              <a:t>Extension</a:t>
            </a:r>
            <a:r>
              <a:rPr lang="en-US" sz="2600"/>
              <a:t> Bulletin EB-2009-04  Cornell University. 29 p.</a:t>
            </a:r>
            <a:endParaRPr sz="2600"/>
          </a:p>
          <a:p>
            <a:pPr indent="0" lvl="0" marL="0" rtl="0" algn="l">
              <a:lnSpc>
                <a:spcPct val="100000"/>
              </a:lnSpc>
              <a:spcBef>
                <a:spcPts val="800"/>
              </a:spcBef>
              <a:spcAft>
                <a:spcPts val="0"/>
              </a:spcAft>
              <a:buClr>
                <a:schemeClr val="dk1"/>
              </a:buClr>
              <a:buSzPts val="1100"/>
              <a:buNone/>
            </a:pPr>
            <a:r>
              <a:rPr lang="en-US" sz="2600"/>
              <a:t>Minnesota Institute for Sustainable Agriculture. 2018. </a:t>
            </a:r>
            <a:r>
              <a:rPr lang="en-US" sz="2600"/>
              <a:t>Building a sustainable business: A guide to developing a business plan for farms and rural businesses. SARE Handbook 6. College Park, MD. 276 p.</a:t>
            </a:r>
            <a:endParaRPr sz="2600"/>
          </a:p>
          <a:p>
            <a:pPr indent="0" lvl="0" marL="457200" rtl="0" algn="l">
              <a:lnSpc>
                <a:spcPct val="100000"/>
              </a:lnSpc>
              <a:spcBef>
                <a:spcPts val="800"/>
              </a:spcBef>
              <a:spcAft>
                <a:spcPts val="0"/>
              </a:spcAft>
              <a:buClr>
                <a:schemeClr val="dk1"/>
              </a:buClr>
              <a:buSzPts val="1100"/>
              <a:buNone/>
            </a:pPr>
            <a:r>
              <a:rPr lang="en-US" sz="2600"/>
              <a:t>These are resources are representative of those you may find useful.  We suggest contacting the agencies mentioned earlier to learn of other available resources.</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c35c11968e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Before you start this module ….</a:t>
            </a:r>
            <a:endParaRPr/>
          </a:p>
        </p:txBody>
      </p:sp>
      <p:sp>
        <p:nvSpPr>
          <p:cNvPr id="95" name="Google Shape;95;g1c35c11968e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3100"/>
              <a:buChar char="•"/>
            </a:pPr>
            <a:r>
              <a:rPr lang="en-US" sz="3100"/>
              <a:t>Download this module’s worksheet</a:t>
            </a:r>
            <a:endParaRPr sz="3100"/>
          </a:p>
          <a:p>
            <a:pPr indent="-228600" lvl="0" marL="228600" rtl="0" algn="l">
              <a:lnSpc>
                <a:spcPct val="150000"/>
              </a:lnSpc>
              <a:spcBef>
                <a:spcPts val="0"/>
              </a:spcBef>
              <a:spcAft>
                <a:spcPts val="0"/>
              </a:spcAft>
              <a:buClr>
                <a:schemeClr val="dk1"/>
              </a:buClr>
              <a:buSzPts val="3100"/>
              <a:buChar char="•"/>
            </a:pPr>
            <a:r>
              <a:rPr lang="en-US" sz="3100"/>
              <a:t>Become familiar with the learning objectives </a:t>
            </a:r>
            <a:endParaRPr sz="3100"/>
          </a:p>
          <a:p>
            <a:pPr indent="-228600" lvl="0" marL="228600" rtl="0" algn="l">
              <a:lnSpc>
                <a:spcPct val="150000"/>
              </a:lnSpc>
              <a:spcBef>
                <a:spcPts val="0"/>
              </a:spcBef>
              <a:spcAft>
                <a:spcPts val="0"/>
              </a:spcAft>
              <a:buClr>
                <a:schemeClr val="dk1"/>
              </a:buClr>
              <a:buSzPts val="3100"/>
              <a:buChar char="•"/>
            </a:pPr>
            <a:r>
              <a:rPr lang="en-US" sz="3100"/>
              <a:t>Have handy your business planning notebook</a:t>
            </a:r>
            <a:endParaRPr sz="3100"/>
          </a:p>
          <a:p>
            <a:pPr indent="-228600" lvl="0" marL="228600" rtl="0" algn="l">
              <a:lnSpc>
                <a:spcPct val="150000"/>
              </a:lnSpc>
              <a:spcBef>
                <a:spcPts val="1000"/>
              </a:spcBef>
              <a:spcAft>
                <a:spcPts val="0"/>
              </a:spcAft>
              <a:buClr>
                <a:schemeClr val="dk1"/>
              </a:buClr>
              <a:buSzPts val="3100"/>
              <a:buChar char="•"/>
            </a:pPr>
            <a:r>
              <a:rPr lang="en-US" sz="3100"/>
              <a:t>Consider working on this module with members of your team</a:t>
            </a:r>
            <a:endParaRPr sz="3100"/>
          </a:p>
          <a:p>
            <a:pPr indent="-228600" lvl="0" marL="228600" rtl="0" algn="l">
              <a:lnSpc>
                <a:spcPct val="150000"/>
              </a:lnSpc>
              <a:spcBef>
                <a:spcPts val="1000"/>
              </a:spcBef>
              <a:spcAft>
                <a:spcPts val="0"/>
              </a:spcAft>
              <a:buSzPts val="3100"/>
              <a:buChar char="•"/>
            </a:pPr>
            <a:r>
              <a:rPr lang="en-US" sz="3100"/>
              <a:t>Get a resource that </a:t>
            </a:r>
            <a:r>
              <a:rPr lang="en-US" sz="3100"/>
              <a:t>will</a:t>
            </a:r>
            <a:r>
              <a:rPr lang="en-US" sz="3100"/>
              <a:t> help define basic </a:t>
            </a:r>
            <a:r>
              <a:rPr lang="en-US" sz="3100"/>
              <a:t>marketing terms</a:t>
            </a:r>
            <a:endParaRPr sz="3100"/>
          </a:p>
          <a:p>
            <a:pPr indent="0" lvl="0" marL="0" rtl="0" algn="l">
              <a:lnSpc>
                <a:spcPct val="150000"/>
              </a:lnSpc>
              <a:spcBef>
                <a:spcPts val="1000"/>
              </a:spcBef>
              <a:spcAft>
                <a:spcPts val="0"/>
              </a:spcAft>
              <a:buNone/>
            </a:pPr>
            <a:r>
              <a:t/>
            </a:r>
            <a:endParaRPr sz="3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e8aa6ae82f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Did I learn what I needed to know?</a:t>
            </a:r>
            <a:endParaRPr/>
          </a:p>
        </p:txBody>
      </p:sp>
      <p:sp>
        <p:nvSpPr>
          <p:cNvPr id="259" name="Google Shape;259;g2e8aa6ae82f_0_0"/>
          <p:cNvSpPr txBox="1"/>
          <p:nvPr>
            <p:ph idx="1" type="body"/>
          </p:nvPr>
        </p:nvSpPr>
        <p:spPr>
          <a:xfrm>
            <a:off x="838200" y="1567700"/>
            <a:ext cx="10515600" cy="5126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US"/>
              <a:t>Please complete the Evaluation Form for this module</a:t>
            </a:r>
            <a:endParaRPr/>
          </a:p>
          <a:p>
            <a:pPr indent="-342900" lvl="0" marL="457200" rtl="0" algn="l">
              <a:lnSpc>
                <a:spcPct val="115000"/>
              </a:lnSpc>
              <a:spcBef>
                <a:spcPts val="0"/>
              </a:spcBef>
              <a:spcAft>
                <a:spcPts val="0"/>
              </a:spcAft>
              <a:buSzPts val="1800"/>
              <a:buChar char="•"/>
            </a:pPr>
            <a:r>
              <a:rPr lang="en-US"/>
              <a:t>This will help us make sure that your needs have been met, and that future training modules will be useful to you</a:t>
            </a:r>
            <a:endParaRPr/>
          </a:p>
          <a:p>
            <a:pPr indent="-342900" lvl="0" marL="457200" rtl="0" algn="l">
              <a:lnSpc>
                <a:spcPct val="115000"/>
              </a:lnSpc>
              <a:spcBef>
                <a:spcPts val="0"/>
              </a:spcBef>
              <a:spcAft>
                <a:spcPts val="0"/>
              </a:spcAft>
              <a:buSzPts val="1800"/>
              <a:buChar char="•"/>
            </a:pPr>
            <a:r>
              <a:rPr lang="en-US"/>
              <a:t>Are there any other topics in this area for which you would like information?</a:t>
            </a:r>
            <a:endParaRPr/>
          </a:p>
          <a:p>
            <a:pPr indent="0" lvl="0" marL="457200" rtl="0" algn="l">
              <a:spcBef>
                <a:spcPts val="0"/>
              </a:spcBef>
              <a:spcAft>
                <a:spcPts val="0"/>
              </a:spcAft>
              <a:buNone/>
            </a:pPr>
            <a:r>
              <a:t/>
            </a:r>
            <a:endParaRPr/>
          </a:p>
          <a:p>
            <a:pPr indent="0" lvl="0" marL="0" rtl="0" algn="ctr">
              <a:spcBef>
                <a:spcPts val="0"/>
              </a:spcBef>
              <a:spcAft>
                <a:spcPts val="0"/>
              </a:spcAft>
              <a:buNone/>
            </a:pPr>
            <a:r>
              <a:rPr b="1" lang="en-US" sz="3800"/>
              <a:t>Thank you for for your participation</a:t>
            </a:r>
            <a:endParaRPr b="1" sz="3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c5f8ea1142_0_27"/>
          <p:cNvSpPr txBox="1"/>
          <p:nvPr>
            <p:ph type="title"/>
          </p:nvPr>
        </p:nvSpPr>
        <p:spPr>
          <a:xfrm>
            <a:off x="812800" y="365125"/>
            <a:ext cx="105411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b="1" lang="en-US" sz="3000"/>
              <a:t>Context: </a:t>
            </a:r>
            <a:r>
              <a:rPr b="1" lang="en-US" sz="3000">
                <a:solidFill>
                  <a:schemeClr val="dk1"/>
                </a:solidFill>
              </a:rPr>
              <a:t>What should you consider about marketing?</a:t>
            </a:r>
            <a:endParaRPr b="1" sz="6800"/>
          </a:p>
        </p:txBody>
      </p:sp>
      <p:sp>
        <p:nvSpPr>
          <p:cNvPr id="102" name="Google Shape;102;g1c5f8ea1142_0_27"/>
          <p:cNvSpPr txBox="1"/>
          <p:nvPr>
            <p:ph idx="1" type="body"/>
          </p:nvPr>
        </p:nvSpPr>
        <p:spPr>
          <a:xfrm>
            <a:off x="597875" y="1424700"/>
            <a:ext cx="10908600" cy="51813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SzPts val="2400"/>
              <a:buFont typeface="Calibri"/>
              <a:buAutoNum type="arabicPeriod"/>
            </a:pPr>
            <a:r>
              <a:rPr lang="en-US" sz="2400"/>
              <a:t>Importance of understanding basics of marketing and markets</a:t>
            </a:r>
            <a:endParaRPr sz="2400"/>
          </a:p>
          <a:p>
            <a:pPr indent="-381000" lvl="0" marL="457200" rtl="0" algn="l">
              <a:lnSpc>
                <a:spcPct val="100000"/>
              </a:lnSpc>
              <a:spcBef>
                <a:spcPts val="0"/>
              </a:spcBef>
              <a:spcAft>
                <a:spcPts val="0"/>
              </a:spcAft>
              <a:buSzPts val="2400"/>
              <a:buFont typeface="Calibri"/>
              <a:buAutoNum type="arabicPeriod"/>
            </a:pPr>
            <a:r>
              <a:rPr lang="en-US" sz="2400"/>
              <a:t>Components of marketing: Product, Price, Place, and Promotion (“4 Ps”)</a:t>
            </a:r>
            <a:endParaRPr sz="2400"/>
          </a:p>
          <a:p>
            <a:pPr indent="-381000" lvl="0" marL="457200" rtl="0" algn="l">
              <a:lnSpc>
                <a:spcPct val="100000"/>
              </a:lnSpc>
              <a:spcBef>
                <a:spcPts val="0"/>
              </a:spcBef>
              <a:spcAft>
                <a:spcPts val="0"/>
              </a:spcAft>
              <a:buSzPts val="2400"/>
              <a:buFont typeface="Calibri"/>
              <a:buAutoNum type="arabicPeriod"/>
            </a:pPr>
            <a:r>
              <a:rPr lang="en-US" sz="2400"/>
              <a:t>Understand your situation:</a:t>
            </a:r>
            <a:endParaRPr sz="2400"/>
          </a:p>
          <a:p>
            <a:pPr indent="-381000" lvl="1" marL="914400" rtl="0" algn="l">
              <a:lnSpc>
                <a:spcPct val="100000"/>
              </a:lnSpc>
              <a:spcBef>
                <a:spcPts val="0"/>
              </a:spcBef>
              <a:spcAft>
                <a:spcPts val="0"/>
              </a:spcAft>
              <a:buSzPts val="2400"/>
              <a:buFont typeface="Calibri"/>
              <a:buAutoNum type="alphaLcPeriod"/>
            </a:pPr>
            <a:r>
              <a:rPr lang="en-US"/>
              <a:t>Your production capacity (now and planned)</a:t>
            </a:r>
            <a:endParaRPr/>
          </a:p>
          <a:p>
            <a:pPr indent="-381000" lvl="1" marL="914400" rtl="0" algn="l">
              <a:lnSpc>
                <a:spcPct val="80000"/>
              </a:lnSpc>
              <a:spcBef>
                <a:spcPts val="500"/>
              </a:spcBef>
              <a:spcAft>
                <a:spcPts val="0"/>
              </a:spcAft>
              <a:buSzPts val="2400"/>
              <a:buAutoNum type="alphaLcPeriod"/>
            </a:pPr>
            <a:r>
              <a:rPr lang="en-US"/>
              <a:t>Product sold (package, size, prices)?</a:t>
            </a:r>
            <a:endParaRPr/>
          </a:p>
          <a:p>
            <a:pPr indent="-381000" lvl="1" marL="914400" rtl="0" algn="l">
              <a:lnSpc>
                <a:spcPct val="80000"/>
              </a:lnSpc>
              <a:spcBef>
                <a:spcPts val="500"/>
              </a:spcBef>
              <a:spcAft>
                <a:spcPts val="0"/>
              </a:spcAft>
              <a:buSzPts val="2400"/>
              <a:buAutoNum type="alphaLcPeriod"/>
            </a:pPr>
            <a:r>
              <a:rPr lang="en-US"/>
              <a:t>What are your current markets?</a:t>
            </a:r>
            <a:endParaRPr/>
          </a:p>
          <a:p>
            <a:pPr indent="-381000" lvl="1" marL="914400" rtl="0" algn="l">
              <a:lnSpc>
                <a:spcPct val="80000"/>
              </a:lnSpc>
              <a:spcBef>
                <a:spcPts val="500"/>
              </a:spcBef>
              <a:spcAft>
                <a:spcPts val="0"/>
              </a:spcAft>
              <a:buSzPts val="2400"/>
              <a:buAutoNum type="alphaLcPeriod"/>
            </a:pPr>
            <a:r>
              <a:rPr lang="en-US"/>
              <a:t>Current marketing and promotional efforts?</a:t>
            </a:r>
            <a:endParaRPr/>
          </a:p>
          <a:p>
            <a:pPr indent="-381000" lvl="0" marL="457200" rtl="0" algn="l">
              <a:lnSpc>
                <a:spcPct val="100000"/>
              </a:lnSpc>
              <a:spcBef>
                <a:spcPts val="0"/>
              </a:spcBef>
              <a:spcAft>
                <a:spcPts val="0"/>
              </a:spcAft>
              <a:buSzPts val="2400"/>
              <a:buFont typeface="Calibri"/>
              <a:buAutoNum type="arabicPeriod"/>
            </a:pPr>
            <a:r>
              <a:rPr lang="en-US" sz="2400"/>
              <a:t>Develop a market plan</a:t>
            </a:r>
            <a:endParaRPr sz="2400"/>
          </a:p>
          <a:p>
            <a:pPr indent="-381000" lvl="1" marL="914400" rtl="0" algn="l">
              <a:lnSpc>
                <a:spcPct val="100000"/>
              </a:lnSpc>
              <a:spcBef>
                <a:spcPts val="0"/>
              </a:spcBef>
              <a:spcAft>
                <a:spcPts val="0"/>
              </a:spcAft>
              <a:buSzPts val="2400"/>
              <a:buFont typeface="Calibri"/>
              <a:buAutoNum type="alphaLcPeriod"/>
            </a:pPr>
            <a:r>
              <a:rPr lang="en-US"/>
              <a:t>It eed not be large or complicated</a:t>
            </a:r>
            <a:endParaRPr/>
          </a:p>
          <a:p>
            <a:pPr indent="-381000" lvl="1" marL="914400" rtl="0" algn="l">
              <a:lnSpc>
                <a:spcPct val="100000"/>
              </a:lnSpc>
              <a:spcBef>
                <a:spcPts val="0"/>
              </a:spcBef>
              <a:spcAft>
                <a:spcPts val="0"/>
              </a:spcAft>
              <a:buSzPts val="2400"/>
              <a:buFont typeface="Calibri"/>
              <a:buAutoNum type="alphaLcPeriod"/>
            </a:pPr>
            <a:r>
              <a:rPr lang="en-US"/>
              <a:t>What are some pieces that you might include in your marketing plan?</a:t>
            </a:r>
            <a:endParaRPr/>
          </a:p>
          <a:p>
            <a:pPr indent="-381000" lvl="1" marL="914400" rtl="0" algn="l">
              <a:lnSpc>
                <a:spcPct val="100000"/>
              </a:lnSpc>
              <a:spcBef>
                <a:spcPts val="0"/>
              </a:spcBef>
              <a:spcAft>
                <a:spcPts val="0"/>
              </a:spcAft>
              <a:buSzPts val="2400"/>
              <a:buFont typeface="Calibri"/>
              <a:buAutoNum type="alphaLcPeriod"/>
            </a:pPr>
            <a:r>
              <a:rPr lang="en-US" sz="2400"/>
              <a:t>What marketing data is needed/appropriate? Where will you find it?</a:t>
            </a:r>
            <a:endParaRPr sz="2400"/>
          </a:p>
          <a:p>
            <a:pPr indent="-381000" lvl="1" marL="914400" rtl="0" algn="l">
              <a:lnSpc>
                <a:spcPct val="80000"/>
              </a:lnSpc>
              <a:spcBef>
                <a:spcPts val="500"/>
              </a:spcBef>
              <a:spcAft>
                <a:spcPts val="0"/>
              </a:spcAft>
              <a:buSzPts val="2400"/>
              <a:buAutoNum type="alphaLcPeriod"/>
            </a:pPr>
            <a:r>
              <a:rPr lang="en-US" sz="2400"/>
              <a:t>What are the resources you can access?</a:t>
            </a:r>
            <a:endParaRPr sz="2400"/>
          </a:p>
          <a:p>
            <a:pPr indent="0" lvl="0" marL="0" rtl="0" algn="l">
              <a:lnSpc>
                <a:spcPct val="90000"/>
              </a:lnSpc>
              <a:spcBef>
                <a:spcPts val="1000"/>
              </a:spcBef>
              <a:spcAft>
                <a:spcPts val="0"/>
              </a:spcAft>
              <a:buNone/>
            </a:pPr>
            <a:r>
              <a:t/>
            </a:r>
            <a:endParaRPr sz="3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g1c35c11968e_0_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g1c35c11968e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Module</a:t>
            </a:r>
            <a:r>
              <a:rPr lang="en-US" sz="5400"/>
              <a:t> objectives:</a:t>
            </a:r>
            <a:endParaRPr/>
          </a:p>
        </p:txBody>
      </p:sp>
      <p:sp>
        <p:nvSpPr>
          <p:cNvPr id="110" name="Google Shape;110;g1c35c11968e_0_6"/>
          <p:cNvSpPr/>
          <p:nvPr/>
        </p:nvSpPr>
        <p:spPr>
          <a:xfrm>
            <a:off x="838200" y="1865313"/>
            <a:ext cx="10424160" cy="18288"/>
          </a:xfrm>
          <a:custGeom>
            <a:rect b="b" l="l" r="r" t="t"/>
            <a:pathLst>
              <a:path extrusionOk="0" fill="none" h="18288" w="1042416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extrusionOk="0" h="18288" w="1042416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11" name="Google Shape;111;g1c35c11968e_0_6"/>
          <p:cNvGrpSpPr/>
          <p:nvPr/>
        </p:nvGrpSpPr>
        <p:grpSpPr>
          <a:xfrm>
            <a:off x="841280" y="2491686"/>
            <a:ext cx="10509483" cy="3421800"/>
            <a:chOff x="3080" y="263599"/>
            <a:chExt cx="10509483" cy="3421800"/>
          </a:xfrm>
        </p:grpSpPr>
        <p:sp>
          <p:nvSpPr>
            <p:cNvPr id="112" name="Google Shape;112;g1c35c11968e_0_6"/>
            <p:cNvSpPr/>
            <p:nvPr/>
          </p:nvSpPr>
          <p:spPr>
            <a:xfrm>
              <a:off x="3080" y="263599"/>
              <a:ext cx="2444100" cy="3421800"/>
            </a:xfrm>
            <a:prstGeom prst="rect">
              <a:avLst/>
            </a:prstGeom>
            <a:solidFill>
              <a:srgbClr val="CFDEEF">
                <a:alpha val="89411"/>
              </a:srgbClr>
            </a:solidFill>
            <a:ln cap="flat" cmpd="sng" w="12700">
              <a:solidFill>
                <a:srgbClr val="CFDEEF">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1c35c11968e_0_6"/>
            <p:cNvSpPr txBox="1"/>
            <p:nvPr/>
          </p:nvSpPr>
          <p:spPr>
            <a:xfrm>
              <a:off x="3080" y="1481886"/>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b="0" i="0" lang="en-US" sz="2400" u="none" cap="none" strike="noStrike">
                  <a:solidFill>
                    <a:schemeClr val="dk1"/>
                  </a:solidFill>
                  <a:latin typeface="Calibri"/>
                  <a:ea typeface="Calibri"/>
                  <a:cs typeface="Calibri"/>
                  <a:sym typeface="Calibri"/>
                </a:rPr>
                <a:t>Create </a:t>
              </a:r>
              <a:r>
                <a:rPr lang="en-US" sz="2400">
                  <a:solidFill>
                    <a:schemeClr val="dk1"/>
                  </a:solidFill>
                  <a:latin typeface="Calibri"/>
                  <a:ea typeface="Calibri"/>
                  <a:cs typeface="Calibri"/>
                  <a:sym typeface="Calibri"/>
                </a:rPr>
                <a:t>a basic understanding of marketing</a:t>
              </a:r>
              <a:endParaRPr b="0" i="0" sz="2400" u="none" cap="none" strike="noStrike">
                <a:solidFill>
                  <a:schemeClr val="dk1"/>
                </a:solidFill>
                <a:latin typeface="Calibri"/>
                <a:ea typeface="Calibri"/>
                <a:cs typeface="Calibri"/>
                <a:sym typeface="Calibri"/>
              </a:endParaRPr>
            </a:p>
          </p:txBody>
        </p:sp>
        <p:sp>
          <p:nvSpPr>
            <p:cNvPr id="114" name="Google Shape;114;g1c35c11968e_0_6"/>
            <p:cNvSpPr/>
            <p:nvPr/>
          </p:nvSpPr>
          <p:spPr>
            <a:xfrm>
              <a:off x="711856" y="605766"/>
              <a:ext cx="1026600" cy="1026600"/>
            </a:xfrm>
            <a:prstGeom prst="ellipse">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c35c11968e_0_6"/>
            <p:cNvSpPr txBox="1"/>
            <p:nvPr/>
          </p:nvSpPr>
          <p:spPr>
            <a:xfrm>
              <a:off x="862184" y="756094"/>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16" name="Google Shape;116;g1c35c11968e_0_6"/>
            <p:cNvSpPr/>
            <p:nvPr/>
          </p:nvSpPr>
          <p:spPr>
            <a:xfrm>
              <a:off x="3080" y="3685204"/>
              <a:ext cx="2444100" cy="0"/>
            </a:xfrm>
            <a:prstGeom prst="rect">
              <a:avLst/>
            </a:prstGeom>
            <a:solidFill>
              <a:srgbClr val="55B6D0"/>
            </a:solidFill>
            <a:ln cap="flat" cmpd="sng" w="12700">
              <a:solidFill>
                <a:srgbClr val="55B6D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c35c11968e_0_6"/>
            <p:cNvSpPr/>
            <p:nvPr/>
          </p:nvSpPr>
          <p:spPr>
            <a:xfrm>
              <a:off x="2691541" y="263599"/>
              <a:ext cx="2444100" cy="3421800"/>
            </a:xfrm>
            <a:prstGeom prst="rect">
              <a:avLst/>
            </a:prstGeom>
            <a:solidFill>
              <a:srgbClr val="CDEAE8">
                <a:alpha val="89411"/>
              </a:srgbClr>
            </a:solidFill>
            <a:ln cap="flat" cmpd="sng" w="12700">
              <a:solidFill>
                <a:srgbClr val="CDEAE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c35c11968e_0_6"/>
            <p:cNvSpPr txBox="1"/>
            <p:nvPr/>
          </p:nvSpPr>
          <p:spPr>
            <a:xfrm>
              <a:off x="2691516" y="1557049"/>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400">
                  <a:solidFill>
                    <a:schemeClr val="dk1"/>
                  </a:solidFill>
                  <a:latin typeface="Calibri"/>
                  <a:ea typeface="Calibri"/>
                  <a:cs typeface="Calibri"/>
                  <a:sym typeface="Calibri"/>
                </a:rPr>
                <a:t>Understand the key components of marketing (the 4 Ps)</a:t>
              </a:r>
              <a:endParaRPr b="0" i="0" sz="2400" u="none" cap="none" strike="noStrike">
                <a:solidFill>
                  <a:schemeClr val="dk1"/>
                </a:solidFill>
                <a:latin typeface="Calibri"/>
                <a:ea typeface="Calibri"/>
                <a:cs typeface="Calibri"/>
                <a:sym typeface="Calibri"/>
              </a:endParaRPr>
            </a:p>
          </p:txBody>
        </p:sp>
        <p:sp>
          <p:nvSpPr>
            <p:cNvPr id="119" name="Google Shape;119;g1c35c11968e_0_6"/>
            <p:cNvSpPr/>
            <p:nvPr/>
          </p:nvSpPr>
          <p:spPr>
            <a:xfrm>
              <a:off x="3400317" y="605766"/>
              <a:ext cx="1026600" cy="1026600"/>
            </a:xfrm>
            <a:prstGeom prst="ellipse">
              <a:avLst/>
            </a:prstGeom>
            <a:solidFill>
              <a:srgbClr val="51CBC3"/>
            </a:solidFill>
            <a:ln cap="flat" cmpd="sng" w="12700">
              <a:solidFill>
                <a:srgbClr val="51CB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1c35c11968e_0_6"/>
            <p:cNvSpPr txBox="1"/>
            <p:nvPr/>
          </p:nvSpPr>
          <p:spPr>
            <a:xfrm>
              <a:off x="3550645" y="756094"/>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21" name="Google Shape;121;g1c35c11968e_0_6"/>
            <p:cNvSpPr/>
            <p:nvPr/>
          </p:nvSpPr>
          <p:spPr>
            <a:xfrm>
              <a:off x="2691541" y="3685204"/>
              <a:ext cx="2444100" cy="0"/>
            </a:xfrm>
            <a:prstGeom prst="rect">
              <a:avLst/>
            </a:prstGeom>
            <a:solidFill>
              <a:srgbClr val="4DC69E"/>
            </a:solidFill>
            <a:ln cap="flat" cmpd="sng" w="12700">
              <a:solidFill>
                <a:srgbClr val="4DC69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1c35c11968e_0_6"/>
            <p:cNvSpPr/>
            <p:nvPr/>
          </p:nvSpPr>
          <p:spPr>
            <a:xfrm>
              <a:off x="5380002" y="263599"/>
              <a:ext cx="2444100" cy="3421800"/>
            </a:xfrm>
            <a:prstGeom prst="rect">
              <a:avLst/>
            </a:prstGeom>
            <a:solidFill>
              <a:srgbClr val="CCE6D4">
                <a:alpha val="89411"/>
              </a:srgbClr>
            </a:solidFill>
            <a:ln cap="flat" cmpd="sng" w="12700">
              <a:solidFill>
                <a:srgbClr val="CCE6D4">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1c35c11968e_0_6"/>
            <p:cNvSpPr txBox="1"/>
            <p:nvPr/>
          </p:nvSpPr>
          <p:spPr>
            <a:xfrm>
              <a:off x="5379977" y="1481886"/>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400">
                  <a:solidFill>
                    <a:schemeClr val="dk1"/>
                  </a:solidFill>
                  <a:latin typeface="Calibri"/>
                  <a:ea typeface="Calibri"/>
                  <a:cs typeface="Calibri"/>
                  <a:sym typeface="Calibri"/>
                </a:rPr>
                <a:t>Identify the sections of market plan; apply those that are appropriate</a:t>
              </a:r>
              <a:endParaRPr b="0" i="0" sz="2400" u="none" cap="none" strike="noStrike">
                <a:solidFill>
                  <a:schemeClr val="dk1"/>
                </a:solidFill>
                <a:latin typeface="Calibri"/>
                <a:ea typeface="Calibri"/>
                <a:cs typeface="Calibri"/>
                <a:sym typeface="Calibri"/>
              </a:endParaRPr>
            </a:p>
          </p:txBody>
        </p:sp>
        <p:sp>
          <p:nvSpPr>
            <p:cNvPr id="124" name="Google Shape;124;g1c35c11968e_0_6"/>
            <p:cNvSpPr/>
            <p:nvPr/>
          </p:nvSpPr>
          <p:spPr>
            <a:xfrm>
              <a:off x="6088778" y="605766"/>
              <a:ext cx="1026600" cy="1026600"/>
            </a:xfrm>
            <a:prstGeom prst="ellipse">
              <a:avLst/>
            </a:prstGeom>
            <a:solidFill>
              <a:srgbClr val="4AC17A"/>
            </a:solidFill>
            <a:ln cap="flat" cmpd="sng" w="12700">
              <a:solidFill>
                <a:srgbClr val="4AC17A"/>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1c35c11968e_0_6"/>
            <p:cNvSpPr txBox="1"/>
            <p:nvPr/>
          </p:nvSpPr>
          <p:spPr>
            <a:xfrm>
              <a:off x="6239119" y="605769"/>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26" name="Google Shape;126;g1c35c11968e_0_6"/>
            <p:cNvSpPr/>
            <p:nvPr/>
          </p:nvSpPr>
          <p:spPr>
            <a:xfrm>
              <a:off x="5380002" y="3685204"/>
              <a:ext cx="2444100" cy="0"/>
            </a:xfrm>
            <a:prstGeom prst="rect">
              <a:avLst/>
            </a:prstGeom>
            <a:solidFill>
              <a:srgbClr val="46BC57"/>
            </a:solidFill>
            <a:ln cap="flat" cmpd="sng" w="12700">
              <a:solidFill>
                <a:srgbClr val="46BC5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1c35c11968e_0_6"/>
            <p:cNvSpPr/>
            <p:nvPr/>
          </p:nvSpPr>
          <p:spPr>
            <a:xfrm>
              <a:off x="8068463" y="263599"/>
              <a:ext cx="2444100" cy="3421800"/>
            </a:xfrm>
            <a:prstGeom prst="rect">
              <a:avLst/>
            </a:prstGeom>
            <a:solidFill>
              <a:srgbClr val="D3E1CC">
                <a:alpha val="89411"/>
              </a:srgbClr>
            </a:solidFill>
            <a:ln cap="flat" cmpd="sng" w="12700">
              <a:solidFill>
                <a:srgbClr val="D3E1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c35c11968e_0_6"/>
            <p:cNvSpPr txBox="1"/>
            <p:nvPr/>
          </p:nvSpPr>
          <p:spPr>
            <a:xfrm>
              <a:off x="8068438" y="1481899"/>
              <a:ext cx="2444100" cy="2052900"/>
            </a:xfrm>
            <a:prstGeom prst="rect">
              <a:avLst/>
            </a:prstGeom>
            <a:noFill/>
            <a:ln>
              <a:noFill/>
            </a:ln>
          </p:spPr>
          <p:txBody>
            <a:bodyPr anchorCtr="0" anchor="t" bIns="330200" lIns="190525" spcFirstLastPara="1" rIns="190525" wrap="square" tIns="330200">
              <a:noAutofit/>
            </a:bodyPr>
            <a:lstStyle/>
            <a:p>
              <a:pPr indent="0" lvl="0" marL="0" marR="0" rtl="0" algn="l">
                <a:lnSpc>
                  <a:spcPct val="90000"/>
                </a:lnSpc>
                <a:spcBef>
                  <a:spcPts val="0"/>
                </a:spcBef>
                <a:spcAft>
                  <a:spcPts val="0"/>
                </a:spcAft>
                <a:buClr>
                  <a:schemeClr val="dk1"/>
                </a:buClr>
                <a:buSzPts val="1700"/>
                <a:buFont typeface="Calibri"/>
                <a:buNone/>
              </a:pPr>
              <a:r>
                <a:rPr lang="en-US" sz="2400">
                  <a:solidFill>
                    <a:schemeClr val="dk1"/>
                  </a:solidFill>
                  <a:latin typeface="Calibri"/>
                  <a:ea typeface="Calibri"/>
                  <a:cs typeface="Calibri"/>
                  <a:sym typeface="Calibri"/>
                </a:rPr>
                <a:t>Tools to develop  marketing plan-where is your network of support</a:t>
              </a:r>
              <a:endParaRPr b="0" i="0" sz="2400" u="none" cap="none" strike="noStrike">
                <a:solidFill>
                  <a:schemeClr val="dk1"/>
                </a:solidFill>
                <a:latin typeface="Calibri"/>
                <a:ea typeface="Calibri"/>
                <a:cs typeface="Calibri"/>
                <a:sym typeface="Calibri"/>
              </a:endParaRPr>
            </a:p>
          </p:txBody>
        </p:sp>
        <p:sp>
          <p:nvSpPr>
            <p:cNvPr id="129" name="Google Shape;129;g1c35c11968e_0_6"/>
            <p:cNvSpPr/>
            <p:nvPr/>
          </p:nvSpPr>
          <p:spPr>
            <a:xfrm>
              <a:off x="8777239" y="605766"/>
              <a:ext cx="1026600" cy="1026600"/>
            </a:xfrm>
            <a:prstGeom prst="ellipse">
              <a:avLst/>
            </a:prstGeom>
            <a:solidFill>
              <a:srgbClr val="55B445"/>
            </a:solidFill>
            <a:ln cap="flat" cmpd="sng" w="12700">
              <a:solidFill>
                <a:srgbClr val="55B44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1c35c11968e_0_6"/>
            <p:cNvSpPr txBox="1"/>
            <p:nvPr/>
          </p:nvSpPr>
          <p:spPr>
            <a:xfrm>
              <a:off x="8927567" y="756094"/>
              <a:ext cx="725700" cy="725700"/>
            </a:xfrm>
            <a:prstGeom prst="rect">
              <a:avLst/>
            </a:prstGeom>
            <a:noFill/>
            <a:ln>
              <a:noFill/>
            </a:ln>
          </p:spPr>
          <p:txBody>
            <a:bodyPr anchorCtr="0" anchor="ctr" bIns="12700" lIns="80025" spcFirstLastPara="1" rIns="80025" wrap="square" tIns="12700">
              <a:noAutofit/>
            </a:bodyPr>
            <a:lstStyle/>
            <a:p>
              <a:pPr indent="0" lvl="0" marL="0" marR="0" rtl="0" algn="ctr">
                <a:lnSpc>
                  <a:spcPct val="90000"/>
                </a:lnSpc>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31" name="Google Shape;131;g1c35c11968e_0_6"/>
            <p:cNvSpPr/>
            <p:nvPr/>
          </p:nvSpPr>
          <p:spPr>
            <a:xfrm>
              <a:off x="8068463" y="3685204"/>
              <a:ext cx="2444100" cy="0"/>
            </a:xfrm>
            <a:prstGeom prst="rect">
              <a:avLst/>
            </a:prstGeom>
            <a:solidFill>
              <a:srgbClr val="6FAB46"/>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c35c11968e_0_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Remember your Vision - how does it relate to your putting together a marketing program?</a:t>
            </a:r>
            <a:endParaRPr/>
          </a:p>
        </p:txBody>
      </p:sp>
      <p:pic>
        <p:nvPicPr>
          <p:cNvPr id="138" name="Google Shape;138;g1c35c11968e_0_48"/>
          <p:cNvPicPr preferRelativeResize="0"/>
          <p:nvPr/>
        </p:nvPicPr>
        <p:blipFill rotWithShape="1">
          <a:blip r:embed="rId3">
            <a:alphaModFix/>
          </a:blip>
          <a:srcRect b="0" l="0" r="0" t="0"/>
          <a:stretch/>
        </p:blipFill>
        <p:spPr>
          <a:xfrm>
            <a:off x="0" y="1871800"/>
            <a:ext cx="6896100" cy="4600575"/>
          </a:xfrm>
          <a:prstGeom prst="rect">
            <a:avLst/>
          </a:prstGeom>
          <a:noFill/>
          <a:ln>
            <a:noFill/>
          </a:ln>
        </p:spPr>
      </p:pic>
      <p:sp>
        <p:nvSpPr>
          <p:cNvPr id="139" name="Google Shape;139;g1c35c11968e_0_48"/>
          <p:cNvSpPr txBox="1"/>
          <p:nvPr/>
        </p:nvSpPr>
        <p:spPr>
          <a:xfrm>
            <a:off x="7166150" y="2761175"/>
            <a:ext cx="46293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lang="en-US" sz="3000">
                <a:latin typeface="Calibri"/>
                <a:ea typeface="Calibri"/>
                <a:cs typeface="Calibri"/>
                <a:sym typeface="Calibri"/>
              </a:rPr>
              <a:t>Go back to your worksheet for </a:t>
            </a:r>
            <a:r>
              <a:rPr lang="en-US" sz="3000">
                <a:latin typeface="Calibri"/>
                <a:ea typeface="Calibri"/>
                <a:cs typeface="Calibri"/>
                <a:sym typeface="Calibri"/>
              </a:rPr>
              <a:t>session</a:t>
            </a:r>
            <a:r>
              <a:rPr lang="en-US" sz="3000">
                <a:latin typeface="Calibri"/>
                <a:ea typeface="Calibri"/>
                <a:cs typeface="Calibri"/>
                <a:sym typeface="Calibri"/>
              </a:rPr>
              <a:t> 1. </a:t>
            </a:r>
            <a:endParaRPr sz="3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sz="3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lang="en-US" sz="3000">
                <a:latin typeface="Calibri"/>
                <a:ea typeface="Calibri"/>
                <a:cs typeface="Calibri"/>
                <a:sym typeface="Calibri"/>
              </a:rPr>
              <a:t>Your </a:t>
            </a:r>
            <a:r>
              <a:rPr lang="en-US" sz="3000">
                <a:latin typeface="Calibri"/>
                <a:ea typeface="Calibri"/>
                <a:cs typeface="Calibri"/>
                <a:sym typeface="Calibri"/>
              </a:rPr>
              <a:t>vision</a:t>
            </a:r>
            <a:r>
              <a:rPr lang="en-US" sz="3000">
                <a:latin typeface="Calibri"/>
                <a:ea typeface="Calibri"/>
                <a:cs typeface="Calibri"/>
                <a:sym typeface="Calibri"/>
              </a:rPr>
              <a:t> will help determine market. </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c5f8ea1142_0_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400"/>
              <a:t>These are a few questions that you should consider: </a:t>
            </a:r>
            <a:endParaRPr/>
          </a:p>
        </p:txBody>
      </p:sp>
      <p:sp>
        <p:nvSpPr>
          <p:cNvPr id="145" name="Google Shape;145;g1c5f8ea1142_0_2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431800" lvl="0" marL="457200" rtl="0" algn="l">
              <a:lnSpc>
                <a:spcPct val="80000"/>
              </a:lnSpc>
              <a:spcBef>
                <a:spcPts val="1000"/>
              </a:spcBef>
              <a:spcAft>
                <a:spcPts val="0"/>
              </a:spcAft>
              <a:buSzPts val="3200"/>
              <a:buChar char="•"/>
            </a:pPr>
            <a:r>
              <a:rPr lang="en-US" sz="3200"/>
              <a:t>Who are your target customers and what do they value?</a:t>
            </a:r>
            <a:endParaRPr sz="3200"/>
          </a:p>
          <a:p>
            <a:pPr indent="-431800" lvl="0" marL="457200" rtl="0" algn="l">
              <a:lnSpc>
                <a:spcPct val="80000"/>
              </a:lnSpc>
              <a:spcBef>
                <a:spcPts val="0"/>
              </a:spcBef>
              <a:spcAft>
                <a:spcPts val="0"/>
              </a:spcAft>
              <a:buSzPts val="3200"/>
              <a:buChar char="•"/>
            </a:pPr>
            <a:r>
              <a:rPr lang="en-US" sz="3200"/>
              <a:t>Who are the competitors? Where are they marketing their products?</a:t>
            </a:r>
            <a:endParaRPr sz="3200"/>
          </a:p>
          <a:p>
            <a:pPr indent="-431800" lvl="0" marL="457200" rtl="0" algn="l">
              <a:lnSpc>
                <a:spcPct val="90000"/>
              </a:lnSpc>
              <a:spcBef>
                <a:spcPts val="0"/>
              </a:spcBef>
              <a:spcAft>
                <a:spcPts val="0"/>
              </a:spcAft>
              <a:buSzPts val="3200"/>
              <a:buChar char="•"/>
            </a:pPr>
            <a:r>
              <a:rPr lang="en-US" sz="3200"/>
              <a:t>Can you link your planned/anticipated production with market potential?</a:t>
            </a:r>
            <a:endParaRPr sz="3200"/>
          </a:p>
          <a:p>
            <a:pPr indent="-431800" lvl="0" marL="457200" rtl="0" algn="l">
              <a:lnSpc>
                <a:spcPct val="90000"/>
              </a:lnSpc>
              <a:spcBef>
                <a:spcPts val="0"/>
              </a:spcBef>
              <a:spcAft>
                <a:spcPts val="0"/>
              </a:spcAft>
              <a:buSzPts val="3200"/>
              <a:buChar char="•"/>
            </a:pPr>
            <a:r>
              <a:rPr lang="en-US" sz="3200"/>
              <a:t>What types of market resources do you have? Need?</a:t>
            </a:r>
            <a:endParaRPr sz="3200"/>
          </a:p>
          <a:p>
            <a:pPr indent="-431800" lvl="0" marL="457200" rtl="0" algn="l">
              <a:lnSpc>
                <a:spcPct val="90000"/>
              </a:lnSpc>
              <a:spcBef>
                <a:spcPts val="0"/>
              </a:spcBef>
              <a:spcAft>
                <a:spcPts val="0"/>
              </a:spcAft>
              <a:buSzPts val="3200"/>
              <a:buChar char="•"/>
            </a:pPr>
            <a:r>
              <a:rPr lang="en-US" sz="3200"/>
              <a:t>Other marketing related </a:t>
            </a:r>
            <a:r>
              <a:rPr lang="en-US" sz="3200"/>
              <a:t>questions</a:t>
            </a:r>
            <a:r>
              <a:rPr lang="en-US" sz="3200"/>
              <a:t> you may have?</a:t>
            </a:r>
            <a:endParaRPr sz="3200"/>
          </a:p>
          <a:p>
            <a:pPr indent="-431800" lvl="0" marL="457200" rtl="0" algn="l">
              <a:lnSpc>
                <a:spcPct val="90000"/>
              </a:lnSpc>
              <a:spcBef>
                <a:spcPts val="0"/>
              </a:spcBef>
              <a:spcAft>
                <a:spcPts val="0"/>
              </a:spcAft>
              <a:buSzPts val="3200"/>
              <a:buChar char="•"/>
            </a:pPr>
            <a:r>
              <a:rPr lang="en-US" sz="3200"/>
              <a:t>Is entry into your target markets feasible? Why or why not?</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c5f8ea1142_0_3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four Ps </a:t>
            </a:r>
            <a:endParaRPr/>
          </a:p>
        </p:txBody>
      </p:sp>
      <p:sp>
        <p:nvSpPr>
          <p:cNvPr id="151" name="Google Shape;151;g1c5f8ea1142_0_3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400050" lvl="0" marL="457200" rtl="0" algn="l">
              <a:spcBef>
                <a:spcPts val="0"/>
              </a:spcBef>
              <a:spcAft>
                <a:spcPts val="0"/>
              </a:spcAft>
              <a:buSzPts val="2700"/>
              <a:buChar char="•"/>
            </a:pPr>
            <a:r>
              <a:rPr lang="en-US" sz="4400"/>
              <a:t>Product, </a:t>
            </a:r>
            <a:endParaRPr sz="4400"/>
          </a:p>
          <a:p>
            <a:pPr indent="-400050" lvl="0" marL="457200" rtl="0" algn="l">
              <a:spcBef>
                <a:spcPts val="0"/>
              </a:spcBef>
              <a:spcAft>
                <a:spcPts val="0"/>
              </a:spcAft>
              <a:buSzPts val="2700"/>
              <a:buChar char="•"/>
            </a:pPr>
            <a:r>
              <a:rPr lang="en-US" sz="4400"/>
              <a:t>Place, </a:t>
            </a:r>
            <a:endParaRPr sz="4400"/>
          </a:p>
          <a:p>
            <a:pPr indent="-400050" lvl="0" marL="457200" rtl="0" algn="l">
              <a:spcBef>
                <a:spcPts val="0"/>
              </a:spcBef>
              <a:spcAft>
                <a:spcPts val="0"/>
              </a:spcAft>
              <a:buSzPts val="2700"/>
              <a:buChar char="•"/>
            </a:pPr>
            <a:r>
              <a:rPr lang="en-US" sz="4400"/>
              <a:t>Price, and </a:t>
            </a:r>
            <a:endParaRPr sz="4400"/>
          </a:p>
          <a:p>
            <a:pPr indent="-400050" lvl="0" marL="457200" rtl="0" algn="l">
              <a:spcBef>
                <a:spcPts val="0"/>
              </a:spcBef>
              <a:spcAft>
                <a:spcPts val="0"/>
              </a:spcAft>
              <a:buSzPts val="2700"/>
              <a:buChar char="•"/>
            </a:pPr>
            <a:r>
              <a:rPr lang="en-US" sz="4400"/>
              <a:t>Promotion</a:t>
            </a:r>
            <a:endParaRPr sz="4400"/>
          </a:p>
          <a:p>
            <a:pPr indent="0" lvl="0" marL="0" rtl="0" algn="l">
              <a:spcBef>
                <a:spcPts val="1000"/>
              </a:spcBef>
              <a:spcAft>
                <a:spcPts val="0"/>
              </a:spcAft>
              <a:buNone/>
            </a:pPr>
            <a:r>
              <a:t/>
            </a:r>
            <a:endParaRPr sz="2700"/>
          </a:p>
          <a:p>
            <a:pPr indent="0" lvl="0" marL="0" rtl="0" algn="l">
              <a:spcBef>
                <a:spcPts val="1000"/>
              </a:spcBef>
              <a:spcAft>
                <a:spcPts val="0"/>
              </a:spcAft>
              <a:buNone/>
            </a:pPr>
            <a:r>
              <a:t/>
            </a:r>
            <a:endParaRPr/>
          </a:p>
        </p:txBody>
      </p:sp>
      <p:pic>
        <p:nvPicPr>
          <p:cNvPr id="152" name="Google Shape;152;g1c5f8ea1142_0_38"/>
          <p:cNvPicPr preferRelativeResize="0"/>
          <p:nvPr/>
        </p:nvPicPr>
        <p:blipFill>
          <a:blip r:embed="rId3">
            <a:alphaModFix/>
          </a:blip>
          <a:stretch>
            <a:fillRect/>
          </a:stretch>
        </p:blipFill>
        <p:spPr>
          <a:xfrm>
            <a:off x="5929075" y="1027925"/>
            <a:ext cx="5702999" cy="5372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cd9322dbef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 #1 - Product</a:t>
            </a:r>
            <a:endParaRPr/>
          </a:p>
        </p:txBody>
      </p:sp>
      <p:sp>
        <p:nvSpPr>
          <p:cNvPr id="158" name="Google Shape;158;g1cd9322dbef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400050" lvl="0" marL="457200" rtl="0" algn="l">
              <a:spcBef>
                <a:spcPts val="1000"/>
              </a:spcBef>
              <a:spcAft>
                <a:spcPts val="0"/>
              </a:spcAft>
              <a:buSzPts val="2700"/>
              <a:buChar char="•"/>
            </a:pPr>
            <a:r>
              <a:rPr lang="en-US" sz="2700"/>
              <a:t>What products will you offer?</a:t>
            </a:r>
            <a:endParaRPr sz="2700"/>
          </a:p>
          <a:p>
            <a:pPr indent="0" lvl="0" marL="0" rtl="0" algn="l">
              <a:spcBef>
                <a:spcPts val="1000"/>
              </a:spcBef>
              <a:spcAft>
                <a:spcPts val="0"/>
              </a:spcAft>
              <a:buNone/>
            </a:pPr>
            <a:r>
              <a:t/>
            </a:r>
            <a:endParaRPr sz="2700"/>
          </a:p>
          <a:p>
            <a:pPr indent="-400050" lvl="0" marL="457200" rtl="0" algn="l">
              <a:spcBef>
                <a:spcPts val="1000"/>
              </a:spcBef>
              <a:spcAft>
                <a:spcPts val="0"/>
              </a:spcAft>
              <a:buSzPts val="2700"/>
              <a:buChar char="•"/>
            </a:pPr>
            <a:r>
              <a:rPr lang="en-US" sz="2700"/>
              <a:t>Are they unique and how?</a:t>
            </a:r>
            <a:endParaRPr sz="2700"/>
          </a:p>
          <a:p>
            <a:pPr indent="0" lvl="0" marL="457200" rtl="0" algn="l">
              <a:spcBef>
                <a:spcPts val="1000"/>
              </a:spcBef>
              <a:spcAft>
                <a:spcPts val="0"/>
              </a:spcAft>
              <a:buNone/>
            </a:pPr>
            <a:r>
              <a:t/>
            </a:r>
            <a:endParaRPr sz="2700"/>
          </a:p>
          <a:p>
            <a:pPr indent="-400050" lvl="0" marL="457200" rtl="0" algn="l">
              <a:spcBef>
                <a:spcPts val="1000"/>
              </a:spcBef>
              <a:spcAft>
                <a:spcPts val="0"/>
              </a:spcAft>
              <a:buSzPts val="2700"/>
              <a:buChar char="•"/>
            </a:pPr>
            <a:r>
              <a:rPr lang="en-US" sz="2700"/>
              <a:t>What do you notice about this example (photo)?</a:t>
            </a:r>
            <a:endParaRPr sz="2700"/>
          </a:p>
          <a:p>
            <a:pPr indent="0" lvl="0" marL="0" rtl="0" algn="l">
              <a:spcBef>
                <a:spcPts val="1000"/>
              </a:spcBef>
              <a:spcAft>
                <a:spcPts val="0"/>
              </a:spcAft>
              <a:buNone/>
            </a:pPr>
            <a:r>
              <a:t/>
            </a:r>
            <a:endParaRPr sz="2700"/>
          </a:p>
          <a:p>
            <a:pPr indent="-400050" lvl="0" marL="457200" rtl="0" algn="l">
              <a:spcBef>
                <a:spcPts val="1000"/>
              </a:spcBef>
              <a:spcAft>
                <a:spcPts val="0"/>
              </a:spcAft>
              <a:buSzPts val="2700"/>
              <a:buChar char="•"/>
            </a:pPr>
            <a:r>
              <a:rPr lang="en-US" sz="2700"/>
              <a:t>What features will you offer to your customers?</a:t>
            </a:r>
            <a:endParaRPr sz="2700"/>
          </a:p>
          <a:p>
            <a:pPr indent="0" lvl="0" marL="457200" rtl="0" algn="l">
              <a:spcBef>
                <a:spcPts val="1000"/>
              </a:spcBef>
              <a:spcAft>
                <a:spcPts val="0"/>
              </a:spcAft>
              <a:buNone/>
            </a:pPr>
            <a:r>
              <a:t/>
            </a:r>
            <a:endParaRPr sz="2700"/>
          </a:p>
        </p:txBody>
      </p:sp>
      <p:pic>
        <p:nvPicPr>
          <p:cNvPr id="159" name="Google Shape;159;g1cd9322dbef_0_0"/>
          <p:cNvPicPr preferRelativeResize="0"/>
          <p:nvPr/>
        </p:nvPicPr>
        <p:blipFill rotWithShape="1">
          <a:blip r:embed="rId3">
            <a:alphaModFix/>
          </a:blip>
          <a:srcRect b="0" l="16520" r="0" t="0"/>
          <a:stretch/>
        </p:blipFill>
        <p:spPr>
          <a:xfrm>
            <a:off x="8650524" y="2741625"/>
            <a:ext cx="3025674" cy="37893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cd9322dbef_0_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 #2 - </a:t>
            </a:r>
            <a:r>
              <a:rPr lang="en-US"/>
              <a:t>Place - distribution and packaging</a:t>
            </a:r>
            <a:endParaRPr/>
          </a:p>
          <a:p>
            <a:pPr indent="0" lvl="0" marL="0" rtl="0" algn="l">
              <a:spcBef>
                <a:spcPts val="0"/>
              </a:spcBef>
              <a:spcAft>
                <a:spcPts val="0"/>
              </a:spcAft>
              <a:buNone/>
            </a:pPr>
            <a:r>
              <a:t/>
            </a:r>
            <a:endParaRPr/>
          </a:p>
        </p:txBody>
      </p:sp>
      <p:sp>
        <p:nvSpPr>
          <p:cNvPr id="165" name="Google Shape;165;g1cd9322dbef_0_5"/>
          <p:cNvSpPr txBox="1"/>
          <p:nvPr>
            <p:ph idx="1" type="body"/>
          </p:nvPr>
        </p:nvSpPr>
        <p:spPr>
          <a:xfrm>
            <a:off x="838200" y="1690825"/>
            <a:ext cx="67890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There are various packaging opportunities - what is best for you and your product?</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How do your competitors distribute their products?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What are the current syrup packaging trends?</a:t>
            </a:r>
            <a:endParaRPr/>
          </a:p>
        </p:txBody>
      </p:sp>
      <p:pic>
        <p:nvPicPr>
          <p:cNvPr id="166" name="Google Shape;166;g1cd9322dbef_0_5"/>
          <p:cNvPicPr preferRelativeResize="0"/>
          <p:nvPr/>
        </p:nvPicPr>
        <p:blipFill rotWithShape="1">
          <a:blip r:embed="rId3">
            <a:alphaModFix/>
          </a:blip>
          <a:srcRect b="24248" l="20716" r="0" t="0"/>
          <a:stretch/>
        </p:blipFill>
        <p:spPr>
          <a:xfrm>
            <a:off x="7627250" y="3525950"/>
            <a:ext cx="4447073" cy="301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2022-07-12T16:23:30Z</dcterms:created>
  <dc:creator>cindy.martel</dc:creator>
</cp:coreProperties>
</file>