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6858000" cx="12192000"/>
  <p:notesSz cx="6950075" cy="9236075"/>
  <p:embeddedFontLst>
    <p:embeddedFont>
      <p:font typeface="Roboto"/>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8" roundtripDataSignature="AMtx7mjb4JdNQYNav20x68RNGGKMfbjYp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336FE1A-EBD5-4E8A-A952-7D40AD2233F3}">
  <a:tblStyle styleId="{3336FE1A-EBD5-4E8A-A952-7D40AD2233F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DB557F35-01E4-45E0-8491-08FB47E5DA1A}"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0F0F0"/>
          </a:solidFill>
        </a:fill>
      </a:tcStyle>
    </a:wholeTbl>
    <a:band1H>
      <a:tcTxStyle b="off" i="off"/>
      <a:tcStyle>
        <a:fill>
          <a:solidFill>
            <a:srgbClr val="E0E0E0"/>
          </a:solidFill>
        </a:fill>
      </a:tcStyle>
    </a:band1H>
    <a:band2H>
      <a:tcTxStyle b="off" i="off"/>
    </a:band2H>
    <a:band1V>
      <a:tcTxStyle b="off" i="off"/>
      <a:tcStyle>
        <a:fill>
          <a:solidFill>
            <a:srgbClr val="E0E0E0"/>
          </a:solidFill>
        </a:fill>
      </a:tcStyle>
    </a:band1V>
    <a:band2V>
      <a:tcTxStyle b="off" i="off"/>
    </a:band2V>
    <a:lastCol>
      <a:tcTxStyle b="on" i="off">
        <a:font>
          <a:latin typeface="Calibri"/>
          <a:ea typeface="Calibri"/>
          <a:cs typeface="Calibri"/>
        </a:font>
        <a:schemeClr val="lt1"/>
      </a:tcTxStyle>
      <a:tcStyle>
        <a:fill>
          <a:solidFill>
            <a:schemeClr val="accent3"/>
          </a:solidFill>
        </a:fill>
      </a:tcStyle>
    </a:lastCol>
    <a:firstCol>
      <a:tcTxStyle b="on" i="off">
        <a:font>
          <a:latin typeface="Calibri"/>
          <a:ea typeface="Calibri"/>
          <a:cs typeface="Calibri"/>
        </a:font>
        <a:schemeClr val="lt1"/>
      </a:tcTxStyle>
      <a:tcStyle>
        <a:fill>
          <a:solidFill>
            <a:schemeClr val="accent3"/>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3"/>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3"/>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italic.fntdata"/><Relationship Id="rId25" Type="http://schemas.openxmlformats.org/officeDocument/2006/relationships/font" Target="fonts/Roboto-bold.fntdata"/><Relationship Id="rId28" Type="http://customschemas.google.com/relationships/presentationmetadata" Target="metadata"/><Relationship Id="rId27"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58575" y="692700"/>
            <a:ext cx="4633600" cy="34635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95000" y="4387125"/>
            <a:ext cx="5560050" cy="4156225"/>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bff257467f_0_0:notes"/>
          <p:cNvSpPr/>
          <p:nvPr>
            <p:ph idx="2" type="sldImg"/>
          </p:nvPr>
        </p:nvSpPr>
        <p:spPr>
          <a:xfrm>
            <a:off x="703263" y="1154113"/>
            <a:ext cx="5543700" cy="311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 name="Google Shape;82;g1bff257467f_0_0:notes"/>
          <p:cNvSpPr txBox="1"/>
          <p:nvPr>
            <p:ph idx="1" type="body"/>
          </p:nvPr>
        </p:nvSpPr>
        <p:spPr>
          <a:xfrm>
            <a:off x="695325" y="4445000"/>
            <a:ext cx="5559300" cy="3636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n-US"/>
              <a:t>Welcome to Future Generations University’s business learning sessions for maple enterprise development. This session will provide an introduction to self-assessment through a SWOT tool - an important part of your enterprise development. We would like to acknowledge the programs that have assisted us assembling this information, particularly the USDA AMS-ACER Access Grant Program as well as the resources developed by other maple development programs.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Please remember that this session is not intended to advise you on how to conduct your business.  As in previous sessions we encourage you to determine what will work best for your situation. Hopefully this session will provide answers to some of your questions and needed resources in the area of marketing.  So, get your pen and paper ready, and put on your thinking cap!</a:t>
            </a:r>
            <a:endParaRPr/>
          </a:p>
        </p:txBody>
      </p:sp>
      <p:sp>
        <p:nvSpPr>
          <p:cNvPr id="83" name="Google Shape;83;g1bff257467f_0_0:notes"/>
          <p:cNvSpPr txBox="1"/>
          <p:nvPr>
            <p:ph idx="12" type="sldNum"/>
          </p:nvPr>
        </p:nvSpPr>
        <p:spPr>
          <a:xfrm>
            <a:off x="3937000" y="8772525"/>
            <a:ext cx="3011400" cy="4635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01239a3abb_0_18:notes"/>
          <p:cNvSpPr/>
          <p:nvPr>
            <p:ph idx="2" type="sldImg"/>
          </p:nvPr>
        </p:nvSpPr>
        <p:spPr>
          <a:xfrm>
            <a:off x="1158575" y="692700"/>
            <a:ext cx="4633500" cy="34635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01239a3abb_0_18:notes"/>
          <p:cNvSpPr txBox="1"/>
          <p:nvPr>
            <p:ph idx="1" type="body"/>
          </p:nvPr>
        </p:nvSpPr>
        <p:spPr>
          <a:xfrm>
            <a:off x="695000" y="4387125"/>
            <a:ext cx="5560200" cy="415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Organic versus traditional pure maple processing adds a certification cost a barrier to entry as well as a price difference on the shelves.  You may have bottling of a certified organic maple syrup as an opportunity from a buyer who is looking for a certified (organic) product with additional costs and certification requirements that you may not be able to fulfill.</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c5f8ea1142_0_38:notes"/>
          <p:cNvSpPr/>
          <p:nvPr>
            <p:ph idx="2" type="sldImg"/>
          </p:nvPr>
        </p:nvSpPr>
        <p:spPr>
          <a:xfrm>
            <a:off x="1158575" y="692700"/>
            <a:ext cx="4633500" cy="3463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Google Shape;181;g1c5f8ea1142_0_38:notes"/>
          <p:cNvSpPr txBox="1"/>
          <p:nvPr>
            <p:ph idx="1" type="body"/>
          </p:nvPr>
        </p:nvSpPr>
        <p:spPr>
          <a:xfrm>
            <a:off x="695000" y="4387125"/>
            <a:ext cx="5560200" cy="4156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The SWOT assessment has helped you do a self-assessment of your business and covers the first 5 bullets of effective decision making. Now </a:t>
            </a:r>
            <a:r>
              <a:rPr lang="en-US"/>
              <a:t>it's</a:t>
            </a:r>
            <a:r>
              <a:rPr lang="en-US"/>
              <a:t> time to develop strategies and implement your plan. </a:t>
            </a:r>
            <a:r>
              <a:rPr lang="en-US"/>
              <a:t>Remember from one of the earlier slides, SWOT factors represent internal and external factors as well as duplicity (i.e. a request for a new account could an opportunity AND a weakness if you indicated limited production or access to raw materials) so look for commonalities and solutions that may address one or more quadrants.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01239a3abb_0_23:notes"/>
          <p:cNvSpPr/>
          <p:nvPr>
            <p:ph idx="2" type="sldImg"/>
          </p:nvPr>
        </p:nvSpPr>
        <p:spPr>
          <a:xfrm>
            <a:off x="1158575" y="692700"/>
            <a:ext cx="4633500" cy="34635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01239a3abb_0_23:notes"/>
          <p:cNvSpPr txBox="1"/>
          <p:nvPr>
            <p:ph idx="1" type="body"/>
          </p:nvPr>
        </p:nvSpPr>
        <p:spPr>
          <a:xfrm>
            <a:off x="695000" y="4387125"/>
            <a:ext cx="5560200" cy="415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It is time to develop your SWOT action plan.  It need not be </a:t>
            </a:r>
            <a:r>
              <a:rPr lang="en-US"/>
              <a:t>sophisticated</a:t>
            </a:r>
            <a:r>
              <a:rPr lang="en-US"/>
              <a:t> or detailed.  </a:t>
            </a:r>
            <a:r>
              <a:rPr lang="en-US"/>
              <a:t>But will be a good foundation for your planning.  See the example that we have included in the following slide.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018a71b904_2_0:notes"/>
          <p:cNvSpPr/>
          <p:nvPr>
            <p:ph idx="2" type="sldImg"/>
          </p:nvPr>
        </p:nvSpPr>
        <p:spPr>
          <a:xfrm>
            <a:off x="1158575" y="692700"/>
            <a:ext cx="4633500" cy="34635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2018a71b904_2_0:notes"/>
          <p:cNvSpPr txBox="1"/>
          <p:nvPr>
            <p:ph idx="1" type="body"/>
          </p:nvPr>
        </p:nvSpPr>
        <p:spPr>
          <a:xfrm>
            <a:off x="695000" y="4387125"/>
            <a:ext cx="5560200" cy="415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So, in summary, we have created a simple chart to show the results of a SWOT assessment that you can use.  These factors are from the earlier slides, but gives you a sense of how all this will fit together.  Now </a:t>
            </a:r>
            <a:r>
              <a:rPr lang="en-US"/>
              <a:t>it's</a:t>
            </a:r>
            <a:r>
              <a:rPr lang="en-US"/>
              <a:t> your turn!  Conduct a SWOT with your </a:t>
            </a:r>
            <a:r>
              <a:rPr lang="en-US"/>
              <a:t>colleagues</a:t>
            </a:r>
            <a:r>
              <a:rPr lang="en-US"/>
              <a:t>, mentor and other stakeholders.  Consult with the suggested resources we have listed including your SBDC, other </a:t>
            </a:r>
            <a:r>
              <a:rPr lang="en-US"/>
              <a:t>technical</a:t>
            </a:r>
            <a:r>
              <a:rPr lang="en-US"/>
              <a:t> service providers, and university-based sources of assistance that are specific to maple enterprises (i.e., the </a:t>
            </a:r>
            <a:r>
              <a:rPr lang="en-US"/>
              <a:t>University</a:t>
            </a:r>
            <a:r>
              <a:rPr lang="en-US"/>
              <a:t> of Vermont, and Cornell).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c35c11968e_0_34:notes"/>
          <p:cNvSpPr/>
          <p:nvPr>
            <p:ph idx="2" type="sldImg"/>
          </p:nvPr>
        </p:nvSpPr>
        <p:spPr>
          <a:xfrm>
            <a:off x="703263" y="1154113"/>
            <a:ext cx="5543700" cy="3117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 name="Google Shape;204;g1c35c11968e_0_34:notes"/>
          <p:cNvSpPr txBox="1"/>
          <p:nvPr>
            <p:ph idx="1" type="body"/>
          </p:nvPr>
        </p:nvSpPr>
        <p:spPr>
          <a:xfrm>
            <a:off x="695325" y="4445000"/>
            <a:ext cx="5559300" cy="3636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Who will you work with in developing your SWOT?</a:t>
            </a:r>
            <a:endParaRPr/>
          </a:p>
        </p:txBody>
      </p:sp>
      <p:sp>
        <p:nvSpPr>
          <p:cNvPr id="205" name="Google Shape;205;g1c35c11968e_0_34:notes"/>
          <p:cNvSpPr txBox="1"/>
          <p:nvPr>
            <p:ph idx="12" type="sldNum"/>
          </p:nvPr>
        </p:nvSpPr>
        <p:spPr>
          <a:xfrm>
            <a:off x="3937000" y="8772525"/>
            <a:ext cx="3011400" cy="463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1c35c11968e_0_139:notes"/>
          <p:cNvSpPr/>
          <p:nvPr>
            <p:ph idx="2" type="sldImg"/>
          </p:nvPr>
        </p:nvSpPr>
        <p:spPr>
          <a:xfrm>
            <a:off x="703263" y="1154113"/>
            <a:ext cx="5543700" cy="311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g1c35c11968e_0_139:notes"/>
          <p:cNvSpPr txBox="1"/>
          <p:nvPr>
            <p:ph idx="1" type="body"/>
          </p:nvPr>
        </p:nvSpPr>
        <p:spPr>
          <a:xfrm>
            <a:off x="695325" y="4445000"/>
            <a:ext cx="5559300" cy="363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latin typeface="Calibri"/>
                <a:ea typeface="Calibri"/>
                <a:cs typeface="Calibri"/>
                <a:sym typeface="Calibri"/>
              </a:rPr>
              <a:t>CAUTION: Beware of search engine ads that provide business registration services. Many are credible and can get the process completed, their fees don’t include working through the formation questions. </a:t>
            </a:r>
            <a:endParaRPr sz="1200">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US" sz="1200">
                <a:latin typeface="Calibri"/>
                <a:ea typeface="Calibri"/>
                <a:cs typeface="Calibri"/>
                <a:sym typeface="Calibri"/>
              </a:rPr>
              <a:t>Refer to </a:t>
            </a:r>
            <a:r>
              <a:rPr lang="en-US" sz="1200">
                <a:solidFill>
                  <a:schemeClr val="dk1"/>
                </a:solidFill>
                <a:latin typeface="Calibri"/>
                <a:ea typeface="Calibri"/>
                <a:cs typeface="Calibri"/>
                <a:sym typeface="Calibri"/>
              </a:rPr>
              <a:t>Resource/Contact List </a:t>
            </a:r>
            <a:r>
              <a:rPr lang="en-US" sz="1200">
                <a:latin typeface="Calibri"/>
                <a:ea typeface="Calibri"/>
                <a:cs typeface="Calibri"/>
                <a:sym typeface="Calibri"/>
              </a:rPr>
              <a:t>.</a:t>
            </a:r>
            <a:endParaRPr sz="1200">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SzPts val="1100"/>
              <a:buNone/>
            </a:pPr>
            <a:r>
              <a:t/>
            </a:r>
            <a:endParaRPr/>
          </a:p>
        </p:txBody>
      </p:sp>
      <p:sp>
        <p:nvSpPr>
          <p:cNvPr id="214" name="Google Shape;214;g1c35c11968e_0_139:notes"/>
          <p:cNvSpPr txBox="1"/>
          <p:nvPr>
            <p:ph idx="12" type="sldNum"/>
          </p:nvPr>
        </p:nvSpPr>
        <p:spPr>
          <a:xfrm>
            <a:off x="3937000" y="8772525"/>
            <a:ext cx="3011400" cy="4635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1c35c11968e_0_152:notes"/>
          <p:cNvSpPr txBox="1"/>
          <p:nvPr>
            <p:ph idx="1" type="body"/>
          </p:nvPr>
        </p:nvSpPr>
        <p:spPr>
          <a:xfrm>
            <a:off x="695325" y="4445000"/>
            <a:ext cx="5559300" cy="3636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What are the next steps?  Determine the options for getting your product to market.</a:t>
            </a:r>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Remember to place your SWOT worksheet and Action Plan into your business plan binder; you can always go back and adjust based on your enterprise development.</a:t>
            </a:r>
            <a:endParaRPr/>
          </a:p>
        </p:txBody>
      </p:sp>
      <p:sp>
        <p:nvSpPr>
          <p:cNvPr id="222" name="Google Shape;222;g1c35c11968e_0_152:notes"/>
          <p:cNvSpPr/>
          <p:nvPr>
            <p:ph idx="2" type="sldImg"/>
          </p:nvPr>
        </p:nvSpPr>
        <p:spPr>
          <a:xfrm>
            <a:off x="703263" y="1154113"/>
            <a:ext cx="5543700" cy="3117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018a71b904_0_16:notes"/>
          <p:cNvSpPr/>
          <p:nvPr>
            <p:ph idx="2" type="sldImg"/>
          </p:nvPr>
        </p:nvSpPr>
        <p:spPr>
          <a:xfrm>
            <a:off x="1158575" y="692700"/>
            <a:ext cx="4633500" cy="34635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2018a71b904_0_16:notes"/>
          <p:cNvSpPr txBox="1"/>
          <p:nvPr>
            <p:ph idx="1" type="body"/>
          </p:nvPr>
        </p:nvSpPr>
        <p:spPr>
          <a:xfrm>
            <a:off x="695000" y="4387125"/>
            <a:ext cx="5560200" cy="415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769aca7c84_0_0:notes"/>
          <p:cNvSpPr txBox="1"/>
          <p:nvPr>
            <p:ph idx="1" type="body"/>
          </p:nvPr>
        </p:nvSpPr>
        <p:spPr>
          <a:xfrm>
            <a:off x="695000" y="4387125"/>
            <a:ext cx="5560200" cy="4156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Your feedback will help us provide useful sessions on topics that are important to you and others working in the maple syrup sector.</a:t>
            </a:r>
            <a:endParaRPr/>
          </a:p>
        </p:txBody>
      </p:sp>
      <p:sp>
        <p:nvSpPr>
          <p:cNvPr id="235" name="Google Shape;235;g2769aca7c84_0_0:notes"/>
          <p:cNvSpPr/>
          <p:nvPr>
            <p:ph idx="2" type="sldImg"/>
          </p:nvPr>
        </p:nvSpPr>
        <p:spPr>
          <a:xfrm>
            <a:off x="1158575" y="692700"/>
            <a:ext cx="4633500" cy="3463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c35c11968e_0_0:notes"/>
          <p:cNvSpPr/>
          <p:nvPr>
            <p:ph idx="2" type="sldImg"/>
          </p:nvPr>
        </p:nvSpPr>
        <p:spPr>
          <a:xfrm>
            <a:off x="703263" y="1154113"/>
            <a:ext cx="5543700" cy="311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 name="Google Shape;91;g1c35c11968e_0_0:notes"/>
          <p:cNvSpPr txBox="1"/>
          <p:nvPr>
            <p:ph idx="1" type="body"/>
          </p:nvPr>
        </p:nvSpPr>
        <p:spPr>
          <a:xfrm>
            <a:off x="695325" y="4445000"/>
            <a:ext cx="5559300" cy="3636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n-US"/>
              <a:t>Before you move forward, please make sure you have a hard copy or access to the worksheet for this session. It is downloadable from the topic folder. Multiple copies of the four quadrant SWOT worksheet is recommended—it’s ok if you are “messy” during this session. Pencils, erasers, sticky notes and other tools are all great!</a:t>
            </a:r>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92" name="Google Shape;92;g1c35c11968e_0_0:notes"/>
          <p:cNvSpPr txBox="1"/>
          <p:nvPr>
            <p:ph idx="12" type="sldNum"/>
          </p:nvPr>
        </p:nvSpPr>
        <p:spPr>
          <a:xfrm>
            <a:off x="3937000" y="8772525"/>
            <a:ext cx="3011400" cy="4635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1c35c11968e_0_6:notes"/>
          <p:cNvSpPr/>
          <p:nvPr>
            <p:ph idx="2" type="sldImg"/>
          </p:nvPr>
        </p:nvSpPr>
        <p:spPr>
          <a:xfrm>
            <a:off x="703263" y="1154113"/>
            <a:ext cx="5543700" cy="311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 name="Google Shape;99;g1c35c11968e_0_6:notes"/>
          <p:cNvSpPr txBox="1"/>
          <p:nvPr>
            <p:ph idx="1" type="body"/>
          </p:nvPr>
        </p:nvSpPr>
        <p:spPr>
          <a:xfrm>
            <a:off x="695325" y="4445000"/>
            <a:ext cx="5559300" cy="3636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n-US"/>
              <a:t>At the end of this session, we hope you gain knowledge (and resources) and the confidence to complete these objectives (and a SWOT).</a:t>
            </a:r>
            <a:endParaRPr/>
          </a:p>
        </p:txBody>
      </p:sp>
      <p:sp>
        <p:nvSpPr>
          <p:cNvPr id="100" name="Google Shape;100;g1c35c11968e_0_6:notes"/>
          <p:cNvSpPr txBox="1"/>
          <p:nvPr>
            <p:ph idx="12" type="sldNum"/>
          </p:nvPr>
        </p:nvSpPr>
        <p:spPr>
          <a:xfrm>
            <a:off x="3937000" y="8772525"/>
            <a:ext cx="3011400" cy="4635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01239a3abb_0_3:notes"/>
          <p:cNvSpPr/>
          <p:nvPr>
            <p:ph idx="2" type="sldImg"/>
          </p:nvPr>
        </p:nvSpPr>
        <p:spPr>
          <a:xfrm>
            <a:off x="1158575" y="692700"/>
            <a:ext cx="4633500" cy="34635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01239a3abb_0_3:notes"/>
          <p:cNvSpPr txBox="1"/>
          <p:nvPr>
            <p:ph idx="1" type="body"/>
          </p:nvPr>
        </p:nvSpPr>
        <p:spPr>
          <a:xfrm>
            <a:off x="695000" y="4387125"/>
            <a:ext cx="5560200" cy="415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SWOT self-assessments should be honest and non-threatening-this is not a forum for accusations, personnel decisions or other operational discussions; focus should be on where your enterprise is at, where it wants to go and how to best get there.</a:t>
            </a:r>
            <a:endParaRPr/>
          </a:p>
          <a:p>
            <a:pPr indent="0" lvl="0" marL="0" rtl="0" algn="l">
              <a:spcBef>
                <a:spcPts val="0"/>
              </a:spcBef>
              <a:spcAft>
                <a:spcPts val="0"/>
              </a:spcAft>
              <a:buNone/>
            </a:pPr>
            <a:r>
              <a:rPr lang="en-US">
                <a:solidFill>
                  <a:schemeClr val="dk1"/>
                </a:solidFill>
              </a:rPr>
              <a:t>Link for the SWOT intro video (CM); send the link to TH to review</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c5f8ea1142_0_27:notes"/>
          <p:cNvSpPr/>
          <p:nvPr>
            <p:ph idx="2" type="sldImg"/>
          </p:nvPr>
        </p:nvSpPr>
        <p:spPr>
          <a:xfrm>
            <a:off x="703263" y="1154113"/>
            <a:ext cx="5543700" cy="311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g1c5f8ea1142_0_27:notes"/>
          <p:cNvSpPr txBox="1"/>
          <p:nvPr>
            <p:ph idx="1" type="body"/>
          </p:nvPr>
        </p:nvSpPr>
        <p:spPr>
          <a:xfrm>
            <a:off x="695325" y="4445000"/>
            <a:ext cx="5559300" cy="3636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n-US"/>
              <a:t> There are several reasons why you should consider a self-assessment.</a:t>
            </a:r>
            <a:endParaRPr/>
          </a:p>
        </p:txBody>
      </p:sp>
      <p:sp>
        <p:nvSpPr>
          <p:cNvPr id="136" name="Google Shape;136;g1c5f8ea1142_0_27:notes"/>
          <p:cNvSpPr txBox="1"/>
          <p:nvPr>
            <p:ph idx="12" type="sldNum"/>
          </p:nvPr>
        </p:nvSpPr>
        <p:spPr>
          <a:xfrm>
            <a:off x="3937000" y="8772525"/>
            <a:ext cx="3011400" cy="4635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c5f8ea1142_0_22:notes"/>
          <p:cNvSpPr/>
          <p:nvPr>
            <p:ph idx="2" type="sldImg"/>
          </p:nvPr>
        </p:nvSpPr>
        <p:spPr>
          <a:xfrm>
            <a:off x="1158575" y="692700"/>
            <a:ext cx="4633500" cy="3463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g1c5f8ea1142_0_22:notes"/>
          <p:cNvSpPr txBox="1"/>
          <p:nvPr>
            <p:ph idx="1" type="body"/>
          </p:nvPr>
        </p:nvSpPr>
        <p:spPr>
          <a:xfrm>
            <a:off x="695000" y="4387125"/>
            <a:ext cx="5560200" cy="41562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SzPts val="1100"/>
              <a:buNone/>
            </a:pPr>
            <a:r>
              <a:rPr lang="en-US" sz="1300">
                <a:solidFill>
                  <a:schemeClr val="dk1"/>
                </a:solidFill>
                <a:latin typeface="Calibri"/>
                <a:ea typeface="Calibri"/>
                <a:cs typeface="Calibri"/>
                <a:sym typeface="Calibri"/>
              </a:rPr>
              <a:t>Next, let’s </a:t>
            </a:r>
            <a:r>
              <a:rPr lang="en-US" sz="1300">
                <a:solidFill>
                  <a:schemeClr val="dk1"/>
                </a:solidFill>
                <a:latin typeface="Calibri"/>
                <a:ea typeface="Calibri"/>
                <a:cs typeface="Calibri"/>
                <a:sym typeface="Calibri"/>
              </a:rPr>
              <a:t>consider</a:t>
            </a:r>
            <a:r>
              <a:rPr lang="en-US" sz="1300">
                <a:solidFill>
                  <a:schemeClr val="dk1"/>
                </a:solidFill>
                <a:latin typeface="Calibri"/>
                <a:ea typeface="Calibri"/>
                <a:cs typeface="Calibri"/>
                <a:sym typeface="Calibri"/>
              </a:rPr>
              <a:t> in more detail the four elements of a SWOT.</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sz="21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cd9322dbef_0_0:notes"/>
          <p:cNvSpPr/>
          <p:nvPr>
            <p:ph idx="2" type="sldImg"/>
          </p:nvPr>
        </p:nvSpPr>
        <p:spPr>
          <a:xfrm>
            <a:off x="1158575" y="692700"/>
            <a:ext cx="4633500" cy="3463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g1cd9322dbef_0_0:notes"/>
          <p:cNvSpPr txBox="1"/>
          <p:nvPr>
            <p:ph idx="1" type="body"/>
          </p:nvPr>
        </p:nvSpPr>
        <p:spPr>
          <a:xfrm>
            <a:off x="695000" y="4387125"/>
            <a:ext cx="5560200" cy="4156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There are very </a:t>
            </a:r>
            <a:r>
              <a:rPr lang="en-US"/>
              <a:t>suitable</a:t>
            </a:r>
            <a:r>
              <a:rPr lang="en-US"/>
              <a:t> differences between these terms. So, we feel it is </a:t>
            </a:r>
            <a:r>
              <a:rPr lang="en-US"/>
              <a:t>important</a:t>
            </a:r>
            <a:r>
              <a:rPr lang="en-US"/>
              <a:t> to go through a few examples for each, in hopes that this </a:t>
            </a:r>
            <a:r>
              <a:rPr lang="en-US"/>
              <a:t>discussion</a:t>
            </a:r>
            <a:r>
              <a:rPr lang="en-US"/>
              <a:t> </a:t>
            </a:r>
            <a:r>
              <a:rPr lang="en-US"/>
              <a:t>will</a:t>
            </a:r>
            <a:r>
              <a:rPr lang="en-US"/>
              <a:t> help you see relevance to your own </a:t>
            </a:r>
            <a:r>
              <a:rPr lang="en-US"/>
              <a:t>situation. This is a great opportunity to explore your strengths with you stakeholders—what do your staff, customers, suppliers and/or buyers think your product strengths are?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01239a3abb_0_8:notes"/>
          <p:cNvSpPr/>
          <p:nvPr>
            <p:ph idx="2" type="sldImg"/>
          </p:nvPr>
        </p:nvSpPr>
        <p:spPr>
          <a:xfrm>
            <a:off x="1158575" y="692700"/>
            <a:ext cx="4633500" cy="34635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01239a3abb_0_8:notes"/>
          <p:cNvSpPr txBox="1"/>
          <p:nvPr>
            <p:ph idx="1" type="body"/>
          </p:nvPr>
        </p:nvSpPr>
        <p:spPr>
          <a:xfrm>
            <a:off x="695000" y="4387125"/>
            <a:ext cx="5560200" cy="415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This is a great opportunity to explore your weaknesses with you stakeholders—what do your staff, customers, suppliers and/or buyers think the areas of improvement for your product are?</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01239a3abb_0_13:notes"/>
          <p:cNvSpPr/>
          <p:nvPr>
            <p:ph idx="2" type="sldImg"/>
          </p:nvPr>
        </p:nvSpPr>
        <p:spPr>
          <a:xfrm>
            <a:off x="1158575" y="692700"/>
            <a:ext cx="4633500" cy="34635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01239a3abb_0_13:notes"/>
          <p:cNvSpPr txBox="1"/>
          <p:nvPr>
            <p:ph idx="1" type="body"/>
          </p:nvPr>
        </p:nvSpPr>
        <p:spPr>
          <a:xfrm>
            <a:off x="695000" y="4387125"/>
            <a:ext cx="5560200" cy="415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Here are a few opportunities for your enterprise. The example given include value-addition including making maple sugar or specialty </a:t>
            </a:r>
            <a:r>
              <a:rPr lang="en-US"/>
              <a:t>products (candy) and</a:t>
            </a:r>
            <a:r>
              <a:rPr lang="en-US">
                <a:solidFill>
                  <a:schemeClr val="dk1"/>
                </a:solidFill>
              </a:rPr>
              <a:t> hosting or participating in maple events (festivals). </a:t>
            </a:r>
            <a:endParaRPr>
              <a:solidFill>
                <a:schemeClr val="dk1"/>
              </a:solidFill>
            </a:endParaRPr>
          </a:p>
          <a:p>
            <a:pPr indent="0" lvl="0" marL="0" rtl="0" algn="l">
              <a:spcBef>
                <a:spcPts val="0"/>
              </a:spcBef>
              <a:spcAft>
                <a:spcPts val="0"/>
              </a:spcAft>
              <a:buNone/>
            </a:pPr>
            <a:r>
              <a:rPr lang="en-US">
                <a:solidFill>
                  <a:schemeClr val="dk1"/>
                </a:solidFill>
              </a:rPr>
              <a:t>The key is to look for examples of what you can do to grow or continue your enterprise. These might include new markets, different products, or improved production techniques.</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3" name="Shape 23"/>
        <p:cNvGrpSpPr/>
        <p:nvPr/>
      </p:nvGrpSpPr>
      <p:grpSpPr>
        <a:xfrm>
          <a:off x="0" y="0"/>
          <a:ext cx="0" cy="0"/>
          <a:chOff x="0" y="0"/>
          <a:chExt cx="0" cy="0"/>
        </a:xfrm>
      </p:grpSpPr>
      <p:sp>
        <p:nvSpPr>
          <p:cNvPr id="24" name="Google Shape;24;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8" name="Shape 28"/>
        <p:cNvGrpSpPr/>
        <p:nvPr/>
      </p:nvGrpSpPr>
      <p:grpSpPr>
        <a:xfrm>
          <a:off x="0" y="0"/>
          <a:ext cx="0" cy="0"/>
          <a:chOff x="0" y="0"/>
          <a:chExt cx="0" cy="0"/>
        </a:xfrm>
      </p:grpSpPr>
      <p:sp>
        <p:nvSpPr>
          <p:cNvPr id="29" name="Google Shape;29;p1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1" name="Google Shape;31;p1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3" name="Google Shape;33;p1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7" name="Shape 37"/>
        <p:cNvGrpSpPr/>
        <p:nvPr/>
      </p:nvGrpSpPr>
      <p:grpSpPr>
        <a:xfrm>
          <a:off x="0" y="0"/>
          <a:ext cx="0" cy="0"/>
          <a:chOff x="0" y="0"/>
          <a:chExt cx="0" cy="0"/>
        </a:xfrm>
      </p:grpSpPr>
      <p:sp>
        <p:nvSpPr>
          <p:cNvPr id="38" name="Google Shape;38;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1" name="Shape 41"/>
        <p:cNvGrpSpPr/>
        <p:nvPr/>
      </p:nvGrpSpPr>
      <p:grpSpPr>
        <a:xfrm>
          <a:off x="0" y="0"/>
          <a:ext cx="0" cy="0"/>
          <a:chOff x="0" y="0"/>
          <a:chExt cx="0" cy="0"/>
        </a:xfrm>
      </p:grpSpPr>
      <p:sp>
        <p:nvSpPr>
          <p:cNvPr id="42" name="Google Shape;42;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8" name="Shape 48"/>
        <p:cNvGrpSpPr/>
        <p:nvPr/>
      </p:nvGrpSpPr>
      <p:grpSpPr>
        <a:xfrm>
          <a:off x="0" y="0"/>
          <a:ext cx="0" cy="0"/>
          <a:chOff x="0" y="0"/>
          <a:chExt cx="0" cy="0"/>
        </a:xfrm>
      </p:grpSpPr>
      <p:sp>
        <p:nvSpPr>
          <p:cNvPr id="49" name="Google Shape;49;p1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1" name="Google Shape;51;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1"/>
          <p:cNvSpPr/>
          <p:nvPr>
            <p:ph idx="2" type="pic"/>
          </p:nvPr>
        </p:nvSpPr>
        <p:spPr>
          <a:xfrm>
            <a:off x="5183188" y="987425"/>
            <a:ext cx="6172200" cy="4873625"/>
          </a:xfrm>
          <a:prstGeom prst="rect">
            <a:avLst/>
          </a:prstGeom>
          <a:noFill/>
          <a:ln>
            <a:noFill/>
          </a:ln>
        </p:spPr>
      </p:sp>
      <p:sp>
        <p:nvSpPr>
          <p:cNvPr id="64" name="Google Shape;64;p2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www.youtube.com/watch?v=JXXHqM6RzZQ"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www.youtube.com/watch?v=JXXHqM6RzZQ"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g1bff257467f_0_0"/>
          <p:cNvSpPr txBox="1"/>
          <p:nvPr>
            <p:ph type="ctrTitle"/>
          </p:nvPr>
        </p:nvSpPr>
        <p:spPr>
          <a:xfrm>
            <a:off x="1419125" y="292300"/>
            <a:ext cx="10214100" cy="22038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5400"/>
              <a:buFont typeface="Calibri"/>
              <a:buNone/>
            </a:pPr>
            <a:r>
              <a:rPr lang="en-US" sz="4900"/>
              <a:t>Enriching Maple in Appalachia: </a:t>
            </a:r>
            <a:r>
              <a:rPr lang="en-US" sz="4900"/>
              <a:t>Self-Assessment and SWOT* - tools for enterprise decision making</a:t>
            </a:r>
            <a:endParaRPr sz="4900"/>
          </a:p>
        </p:txBody>
      </p:sp>
      <p:pic>
        <p:nvPicPr>
          <p:cNvPr id="86" name="Google Shape;86;g1bff257467f_0_0"/>
          <p:cNvPicPr preferRelativeResize="0"/>
          <p:nvPr/>
        </p:nvPicPr>
        <p:blipFill>
          <a:blip r:embed="rId3">
            <a:alphaModFix/>
          </a:blip>
          <a:stretch>
            <a:fillRect/>
          </a:stretch>
        </p:blipFill>
        <p:spPr>
          <a:xfrm>
            <a:off x="187350" y="2496175"/>
            <a:ext cx="6010977" cy="4009251"/>
          </a:xfrm>
          <a:prstGeom prst="rect">
            <a:avLst/>
          </a:prstGeom>
          <a:noFill/>
          <a:ln>
            <a:noFill/>
          </a:ln>
        </p:spPr>
      </p:pic>
      <p:sp>
        <p:nvSpPr>
          <p:cNvPr id="87" name="Google Shape;87;g1bff257467f_0_0"/>
          <p:cNvSpPr txBox="1"/>
          <p:nvPr>
            <p:ph idx="1" type="subTitle"/>
          </p:nvPr>
        </p:nvSpPr>
        <p:spPr>
          <a:xfrm>
            <a:off x="5681675" y="2601150"/>
            <a:ext cx="6250800" cy="16557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None/>
            </a:pPr>
            <a:r>
              <a:rPr lang="en-US" sz="3000"/>
              <a:t>By</a:t>
            </a:r>
            <a:endParaRPr sz="3000"/>
          </a:p>
          <a:p>
            <a:pPr indent="0" lvl="0" marL="0" rtl="0" algn="ctr">
              <a:lnSpc>
                <a:spcPct val="90000"/>
              </a:lnSpc>
              <a:spcBef>
                <a:spcPts val="0"/>
              </a:spcBef>
              <a:spcAft>
                <a:spcPts val="0"/>
              </a:spcAft>
              <a:buClr>
                <a:schemeClr val="dk1"/>
              </a:buClr>
              <a:buSzPts val="2400"/>
              <a:buNone/>
            </a:pPr>
            <a:r>
              <a:rPr lang="en-US" sz="3000"/>
              <a:t>Tom Hammett and Cindy Martel</a:t>
            </a:r>
            <a:endParaRPr sz="3000"/>
          </a:p>
          <a:p>
            <a:pPr indent="0" lvl="0" marL="0" rtl="0" algn="ctr">
              <a:lnSpc>
                <a:spcPct val="90000"/>
              </a:lnSpc>
              <a:spcBef>
                <a:spcPts val="0"/>
              </a:spcBef>
              <a:spcAft>
                <a:spcPts val="0"/>
              </a:spcAft>
              <a:buClr>
                <a:schemeClr val="dk1"/>
              </a:buClr>
              <a:buSzPts val="2400"/>
              <a:buNone/>
            </a:pPr>
            <a:r>
              <a:rPr lang="en-US" sz="3000"/>
              <a:t>Appalachian Program</a:t>
            </a:r>
            <a:endParaRPr sz="3000"/>
          </a:p>
          <a:p>
            <a:pPr indent="0" lvl="0" marL="0" rtl="0" algn="ctr">
              <a:lnSpc>
                <a:spcPct val="90000"/>
              </a:lnSpc>
              <a:spcBef>
                <a:spcPts val="0"/>
              </a:spcBef>
              <a:spcAft>
                <a:spcPts val="0"/>
              </a:spcAft>
              <a:buClr>
                <a:schemeClr val="dk1"/>
              </a:buClr>
              <a:buSzPts val="2400"/>
              <a:buNone/>
            </a:pPr>
            <a:r>
              <a:rPr lang="en-US" sz="3000"/>
              <a:t>Future Generations University</a:t>
            </a:r>
            <a:endParaRPr sz="3000"/>
          </a:p>
          <a:p>
            <a:pPr indent="0" lvl="0" marL="0" rtl="0" algn="ctr">
              <a:lnSpc>
                <a:spcPct val="90000"/>
              </a:lnSpc>
              <a:spcBef>
                <a:spcPts val="0"/>
              </a:spcBef>
              <a:spcAft>
                <a:spcPts val="0"/>
              </a:spcAft>
              <a:buClr>
                <a:schemeClr val="dk1"/>
              </a:buClr>
              <a:buSzPts val="2400"/>
              <a:buNone/>
            </a:pPr>
            <a:r>
              <a:rPr lang="en-US" sz="3000"/>
              <a:t>supported by the</a:t>
            </a:r>
            <a:endParaRPr sz="3000"/>
          </a:p>
          <a:p>
            <a:pPr indent="0" lvl="0" marL="0" rtl="0" algn="ctr">
              <a:lnSpc>
                <a:spcPct val="100000"/>
              </a:lnSpc>
              <a:spcBef>
                <a:spcPts val="0"/>
              </a:spcBef>
              <a:spcAft>
                <a:spcPts val="0"/>
              </a:spcAft>
              <a:buClr>
                <a:schemeClr val="dk1"/>
              </a:buClr>
              <a:buSzPts val="2400"/>
              <a:buNone/>
            </a:pPr>
            <a:r>
              <a:rPr lang="en-US" sz="3000"/>
              <a:t>USDA AMS-ACER </a:t>
            </a:r>
            <a:endParaRPr sz="3000"/>
          </a:p>
          <a:p>
            <a:pPr indent="0" lvl="0" marL="0" rtl="0" algn="ctr">
              <a:lnSpc>
                <a:spcPct val="100000"/>
              </a:lnSpc>
              <a:spcBef>
                <a:spcPts val="0"/>
              </a:spcBef>
              <a:spcAft>
                <a:spcPts val="0"/>
              </a:spcAft>
              <a:buClr>
                <a:schemeClr val="dk1"/>
              </a:buClr>
              <a:buSzPts val="2400"/>
              <a:buFont typeface="Arial"/>
              <a:buNone/>
            </a:pPr>
            <a:r>
              <a:rPr lang="en-US" sz="3000"/>
              <a:t>Access Grant Program</a:t>
            </a:r>
            <a:endParaRPr sz="3000"/>
          </a:p>
        </p:txBody>
      </p:sp>
      <p:sp>
        <p:nvSpPr>
          <p:cNvPr id="88" name="Google Shape;88;g1bff257467f_0_0"/>
          <p:cNvSpPr txBox="1"/>
          <p:nvPr/>
        </p:nvSpPr>
        <p:spPr>
          <a:xfrm>
            <a:off x="7166225" y="5944425"/>
            <a:ext cx="4467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Calibri"/>
                <a:ea typeface="Calibri"/>
                <a:cs typeface="Calibri"/>
                <a:sym typeface="Calibri"/>
              </a:rPr>
              <a:t>*SWOT-Strengths, Weaknesses, Opportunities and Threats</a:t>
            </a:r>
            <a:endParaRPr>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201239a3abb_0_18"/>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sz="6000"/>
              <a:t>T</a:t>
            </a:r>
            <a:r>
              <a:rPr lang="en-US"/>
              <a:t>-Threats</a:t>
            </a:r>
            <a:endParaRPr/>
          </a:p>
        </p:txBody>
      </p:sp>
      <p:sp>
        <p:nvSpPr>
          <p:cNvPr id="176" name="Google Shape;176;g201239a3abb_0_18"/>
          <p:cNvSpPr txBox="1"/>
          <p:nvPr>
            <p:ph idx="1" type="body"/>
          </p:nvPr>
        </p:nvSpPr>
        <p:spPr>
          <a:xfrm>
            <a:off x="838200" y="1825625"/>
            <a:ext cx="5722200" cy="4351200"/>
          </a:xfrm>
          <a:prstGeom prst="rect">
            <a:avLst/>
          </a:prstGeom>
        </p:spPr>
        <p:txBody>
          <a:bodyPr anchorCtr="0" anchor="t" bIns="45700" lIns="91425" spcFirstLastPara="1" rIns="91425" wrap="square" tIns="45700">
            <a:normAutofit lnSpcReduction="10000"/>
          </a:bodyPr>
          <a:lstStyle/>
          <a:p>
            <a:pPr indent="0" lvl="0" marL="0" rtl="0" algn="l">
              <a:spcBef>
                <a:spcPts val="1000"/>
              </a:spcBef>
              <a:spcAft>
                <a:spcPts val="0"/>
              </a:spcAft>
              <a:buClr>
                <a:schemeClr val="dk1"/>
              </a:buClr>
              <a:buSzPts val="1100"/>
              <a:buFont typeface="Arial"/>
              <a:buNone/>
            </a:pPr>
            <a:r>
              <a:rPr lang="en-US"/>
              <a:t>1. </a:t>
            </a:r>
            <a:r>
              <a:rPr lang="en-US" sz="3000"/>
              <a:t>What obstacles do we face?</a:t>
            </a:r>
            <a:endParaRPr sz="3000"/>
          </a:p>
          <a:p>
            <a:pPr indent="0" lvl="0" marL="0" rtl="0" algn="l">
              <a:spcBef>
                <a:spcPts val="1000"/>
              </a:spcBef>
              <a:spcAft>
                <a:spcPts val="0"/>
              </a:spcAft>
              <a:buClr>
                <a:schemeClr val="dk1"/>
              </a:buClr>
              <a:buSzPts val="1100"/>
              <a:buFont typeface="Arial"/>
              <a:buNone/>
            </a:pPr>
            <a:r>
              <a:rPr lang="en-US" sz="3000"/>
              <a:t>2. Could any of our weaknesses prevent us from meeting our goals?</a:t>
            </a:r>
            <a:endParaRPr sz="3000"/>
          </a:p>
          <a:p>
            <a:pPr indent="0" lvl="0" marL="0" rtl="0" algn="l">
              <a:spcBef>
                <a:spcPts val="1000"/>
              </a:spcBef>
              <a:spcAft>
                <a:spcPts val="0"/>
              </a:spcAft>
              <a:buClr>
                <a:schemeClr val="dk1"/>
              </a:buClr>
              <a:buSzPts val="1100"/>
              <a:buFont typeface="Arial"/>
              <a:buNone/>
            </a:pPr>
            <a:r>
              <a:rPr lang="en-US" sz="3000"/>
              <a:t>3. Who and/or what might cause us problems in the future? How?</a:t>
            </a:r>
            <a:endParaRPr sz="3000"/>
          </a:p>
          <a:p>
            <a:pPr indent="0" lvl="0" marL="0" rtl="0" algn="l">
              <a:spcBef>
                <a:spcPts val="1000"/>
              </a:spcBef>
              <a:spcAft>
                <a:spcPts val="0"/>
              </a:spcAft>
              <a:buClr>
                <a:schemeClr val="dk1"/>
              </a:buClr>
              <a:buSzPts val="1100"/>
              <a:buFont typeface="Arial"/>
              <a:buNone/>
            </a:pPr>
            <a:r>
              <a:rPr lang="en-US" sz="3000"/>
              <a:t>4. Are there any standards, policies, and/or legislation changing that might negatively impact us?</a:t>
            </a:r>
            <a:endParaRPr sz="3000"/>
          </a:p>
          <a:p>
            <a:pPr indent="0" lvl="0" marL="0" rtl="0" algn="l">
              <a:spcBef>
                <a:spcPts val="1000"/>
              </a:spcBef>
              <a:spcAft>
                <a:spcPts val="0"/>
              </a:spcAft>
              <a:buNone/>
            </a:pPr>
            <a:r>
              <a:rPr lang="en-US" sz="3000"/>
              <a:t>5. Are we competing with others to provide service?</a:t>
            </a:r>
            <a:endParaRPr sz="3000"/>
          </a:p>
        </p:txBody>
      </p:sp>
      <p:sp>
        <p:nvSpPr>
          <p:cNvPr id="177" name="Google Shape;177;g201239a3abb_0_18"/>
          <p:cNvSpPr txBox="1"/>
          <p:nvPr/>
        </p:nvSpPr>
        <p:spPr>
          <a:xfrm>
            <a:off x="7209375" y="577525"/>
            <a:ext cx="45369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latin typeface="Calibri"/>
                <a:ea typeface="Calibri"/>
                <a:cs typeface="Calibri"/>
                <a:sym typeface="Calibri"/>
              </a:rPr>
              <a:t>Examples:</a:t>
            </a:r>
            <a:endParaRPr sz="2000">
              <a:latin typeface="Calibri"/>
              <a:ea typeface="Calibri"/>
              <a:cs typeface="Calibri"/>
              <a:sym typeface="Calibri"/>
            </a:endParaRPr>
          </a:p>
          <a:p>
            <a:pPr indent="-355600" lvl="0" marL="457200" rtl="0" algn="l">
              <a:spcBef>
                <a:spcPts val="0"/>
              </a:spcBef>
              <a:spcAft>
                <a:spcPts val="0"/>
              </a:spcAft>
              <a:buSzPts val="2000"/>
              <a:buFont typeface="Calibri"/>
              <a:buChar char="●"/>
            </a:pPr>
            <a:r>
              <a:rPr lang="en-US" sz="2000">
                <a:latin typeface="Calibri"/>
                <a:ea typeface="Calibri"/>
                <a:cs typeface="Calibri"/>
                <a:sym typeface="Calibri"/>
              </a:rPr>
              <a:t>Access to a commercial kitchen for value-added production</a:t>
            </a:r>
            <a:endParaRPr sz="2000">
              <a:latin typeface="Calibri"/>
              <a:ea typeface="Calibri"/>
              <a:cs typeface="Calibri"/>
              <a:sym typeface="Calibri"/>
            </a:endParaRPr>
          </a:p>
          <a:p>
            <a:pPr indent="-355600" lvl="0" marL="457200" rtl="0" algn="l">
              <a:spcBef>
                <a:spcPts val="0"/>
              </a:spcBef>
              <a:spcAft>
                <a:spcPts val="0"/>
              </a:spcAft>
              <a:buSzPts val="2000"/>
              <a:buFont typeface="Calibri"/>
              <a:buChar char="●"/>
            </a:pPr>
            <a:r>
              <a:rPr lang="en-US" sz="2000">
                <a:latin typeface="Calibri"/>
                <a:ea typeface="Calibri"/>
                <a:cs typeface="Calibri"/>
                <a:sym typeface="Calibri"/>
              </a:rPr>
              <a:t>Dietary recommendations</a:t>
            </a:r>
            <a:endParaRPr sz="2000">
              <a:latin typeface="Calibri"/>
              <a:ea typeface="Calibri"/>
              <a:cs typeface="Calibri"/>
              <a:sym typeface="Calibri"/>
            </a:endParaRPr>
          </a:p>
          <a:p>
            <a:pPr indent="-355600" lvl="0" marL="457200" rtl="0" algn="l">
              <a:spcBef>
                <a:spcPts val="0"/>
              </a:spcBef>
              <a:spcAft>
                <a:spcPts val="0"/>
              </a:spcAft>
              <a:buSzPts val="2000"/>
              <a:buFont typeface="Calibri"/>
              <a:buChar char="●"/>
            </a:pPr>
            <a:r>
              <a:rPr lang="en-US" sz="2000">
                <a:latin typeface="Calibri"/>
                <a:ea typeface="Calibri"/>
                <a:cs typeface="Calibri"/>
                <a:sym typeface="Calibri"/>
              </a:rPr>
              <a:t>Packaging requirements</a:t>
            </a:r>
            <a:endParaRPr sz="2000">
              <a:latin typeface="Calibri"/>
              <a:ea typeface="Calibri"/>
              <a:cs typeface="Calibri"/>
              <a:sym typeface="Calibri"/>
            </a:endParaRPr>
          </a:p>
          <a:p>
            <a:pPr indent="-355600" lvl="0" marL="457200" rtl="0" algn="l">
              <a:spcBef>
                <a:spcPts val="0"/>
              </a:spcBef>
              <a:spcAft>
                <a:spcPts val="0"/>
              </a:spcAft>
              <a:buSzPts val="2000"/>
              <a:buFont typeface="Calibri"/>
              <a:buChar char="●"/>
            </a:pPr>
            <a:r>
              <a:rPr lang="en-US" sz="2000">
                <a:latin typeface="Calibri"/>
                <a:ea typeface="Calibri"/>
                <a:cs typeface="Calibri"/>
                <a:sym typeface="Calibri"/>
              </a:rPr>
              <a:t>Organic certified</a:t>
            </a:r>
            <a:endParaRPr sz="2000">
              <a:latin typeface="Calibri"/>
              <a:ea typeface="Calibri"/>
              <a:cs typeface="Calibri"/>
              <a:sym typeface="Calibri"/>
            </a:endParaRPr>
          </a:p>
        </p:txBody>
      </p:sp>
      <p:pic>
        <p:nvPicPr>
          <p:cNvPr id="178" name="Google Shape;178;g201239a3abb_0_18"/>
          <p:cNvPicPr preferRelativeResize="0"/>
          <p:nvPr/>
        </p:nvPicPr>
        <p:blipFill>
          <a:blip r:embed="rId3">
            <a:alphaModFix/>
          </a:blip>
          <a:stretch>
            <a:fillRect/>
          </a:stretch>
        </p:blipFill>
        <p:spPr>
          <a:xfrm>
            <a:off x="6952350" y="2609425"/>
            <a:ext cx="5050950" cy="3788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g1c5f8ea1142_0_3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SzPts val="1800"/>
              <a:buNone/>
            </a:pPr>
            <a:r>
              <a:rPr lang="en-US">
                <a:solidFill>
                  <a:srgbClr val="0000FF"/>
                </a:solidFill>
              </a:rPr>
              <a:t>7 Steps to Effective Decision Making </a:t>
            </a:r>
            <a:endParaRPr>
              <a:solidFill>
                <a:srgbClr val="0000FF"/>
              </a:solidFill>
            </a:endParaRPr>
          </a:p>
        </p:txBody>
      </p:sp>
      <p:sp>
        <p:nvSpPr>
          <p:cNvPr id="184" name="Google Shape;184;g1c5f8ea1142_0_38"/>
          <p:cNvSpPr txBox="1"/>
          <p:nvPr>
            <p:ph idx="1" type="body"/>
          </p:nvPr>
        </p:nvSpPr>
        <p:spPr>
          <a:xfrm>
            <a:off x="502650" y="1730825"/>
            <a:ext cx="5964300" cy="4351200"/>
          </a:xfrm>
          <a:prstGeom prst="rect">
            <a:avLst/>
          </a:prstGeom>
          <a:noFill/>
          <a:ln>
            <a:noFill/>
          </a:ln>
        </p:spPr>
        <p:txBody>
          <a:bodyPr anchorCtr="0" anchor="t" bIns="45700" lIns="91425" spcFirstLastPara="1" rIns="91425" wrap="square" tIns="45700">
            <a:normAutofit fontScale="77500" lnSpcReduction="10000"/>
          </a:bodyPr>
          <a:lstStyle/>
          <a:p>
            <a:pPr indent="-454977" lvl="0" marL="457200" rtl="0" algn="l">
              <a:lnSpc>
                <a:spcPct val="90000"/>
              </a:lnSpc>
              <a:spcBef>
                <a:spcPts val="0"/>
              </a:spcBef>
              <a:spcAft>
                <a:spcPts val="0"/>
              </a:spcAft>
              <a:buSzPct val="100000"/>
              <a:buChar char="•"/>
            </a:pPr>
            <a:r>
              <a:rPr lang="en-US" sz="4600"/>
              <a:t>Identify the decision</a:t>
            </a:r>
            <a:endParaRPr sz="4600"/>
          </a:p>
          <a:p>
            <a:pPr indent="-454977" lvl="0" marL="457200" rtl="0" algn="l">
              <a:lnSpc>
                <a:spcPct val="90000"/>
              </a:lnSpc>
              <a:spcBef>
                <a:spcPts val="0"/>
              </a:spcBef>
              <a:spcAft>
                <a:spcPts val="0"/>
              </a:spcAft>
              <a:buSzPct val="100000"/>
              <a:buChar char="•"/>
            </a:pPr>
            <a:r>
              <a:rPr lang="en-US" sz="4600"/>
              <a:t>Gather relevant information</a:t>
            </a:r>
            <a:endParaRPr sz="4600"/>
          </a:p>
          <a:p>
            <a:pPr indent="-454977" lvl="0" marL="457200" rtl="0" algn="l">
              <a:lnSpc>
                <a:spcPct val="90000"/>
              </a:lnSpc>
              <a:spcBef>
                <a:spcPts val="0"/>
              </a:spcBef>
              <a:spcAft>
                <a:spcPts val="0"/>
              </a:spcAft>
              <a:buSzPct val="100000"/>
              <a:buChar char="•"/>
            </a:pPr>
            <a:r>
              <a:rPr lang="en-US" sz="4600"/>
              <a:t>Identify alternatives</a:t>
            </a:r>
            <a:endParaRPr sz="4600"/>
          </a:p>
          <a:p>
            <a:pPr indent="-454977" lvl="0" marL="457200" rtl="0" algn="l">
              <a:lnSpc>
                <a:spcPct val="90000"/>
              </a:lnSpc>
              <a:spcBef>
                <a:spcPts val="0"/>
              </a:spcBef>
              <a:spcAft>
                <a:spcPts val="0"/>
              </a:spcAft>
              <a:buSzPct val="100000"/>
              <a:buChar char="•"/>
            </a:pPr>
            <a:r>
              <a:rPr lang="en-US" sz="4600"/>
              <a:t>Consider the evidence</a:t>
            </a:r>
            <a:endParaRPr sz="4600"/>
          </a:p>
          <a:p>
            <a:pPr indent="-454977" lvl="0" marL="457200" rtl="0" algn="l">
              <a:lnSpc>
                <a:spcPct val="90000"/>
              </a:lnSpc>
              <a:spcBef>
                <a:spcPts val="0"/>
              </a:spcBef>
              <a:spcAft>
                <a:spcPts val="0"/>
              </a:spcAft>
              <a:buSzPct val="100000"/>
              <a:buChar char="•"/>
            </a:pPr>
            <a:r>
              <a:rPr lang="en-US" sz="4600"/>
              <a:t>Choose among the alternatives</a:t>
            </a:r>
            <a:endParaRPr sz="4600"/>
          </a:p>
          <a:p>
            <a:pPr indent="-454977" lvl="0" marL="457200" rtl="0" algn="l">
              <a:lnSpc>
                <a:spcPct val="90000"/>
              </a:lnSpc>
              <a:spcBef>
                <a:spcPts val="0"/>
              </a:spcBef>
              <a:spcAft>
                <a:spcPts val="0"/>
              </a:spcAft>
              <a:buSzPct val="100000"/>
              <a:buChar char="•"/>
            </a:pPr>
            <a:r>
              <a:rPr lang="en-US" sz="4600"/>
              <a:t>Develop and take action</a:t>
            </a:r>
            <a:endParaRPr sz="4600"/>
          </a:p>
          <a:p>
            <a:pPr indent="-454977" lvl="0" marL="457200" rtl="0" algn="l">
              <a:lnSpc>
                <a:spcPct val="90000"/>
              </a:lnSpc>
              <a:spcBef>
                <a:spcPts val="0"/>
              </a:spcBef>
              <a:spcAft>
                <a:spcPts val="0"/>
              </a:spcAft>
              <a:buSzPct val="100000"/>
              <a:buChar char="•"/>
            </a:pPr>
            <a:r>
              <a:rPr lang="en-US" sz="4600"/>
              <a:t>Review results and impact</a:t>
            </a:r>
            <a:endParaRPr sz="4600"/>
          </a:p>
          <a:p>
            <a:pPr indent="0" lvl="0" marL="0" rtl="0" algn="l">
              <a:lnSpc>
                <a:spcPct val="90000"/>
              </a:lnSpc>
              <a:spcBef>
                <a:spcPts val="1000"/>
              </a:spcBef>
              <a:spcAft>
                <a:spcPts val="0"/>
              </a:spcAft>
              <a:buSzPct val="66666"/>
              <a:buNone/>
            </a:pPr>
            <a:r>
              <a:t/>
            </a:r>
            <a:endParaRPr sz="2700"/>
          </a:p>
          <a:p>
            <a:pPr indent="0" lvl="0" marL="0" rtl="0" algn="l">
              <a:lnSpc>
                <a:spcPct val="90000"/>
              </a:lnSpc>
              <a:spcBef>
                <a:spcPts val="1000"/>
              </a:spcBef>
              <a:spcAft>
                <a:spcPts val="0"/>
              </a:spcAft>
              <a:buSzPct val="64285"/>
              <a:buNone/>
            </a:pPr>
            <a:r>
              <a:t/>
            </a:r>
            <a:endParaRPr/>
          </a:p>
        </p:txBody>
      </p:sp>
      <p:pic>
        <p:nvPicPr>
          <p:cNvPr id="185" name="Google Shape;185;g1c5f8ea1142_0_38"/>
          <p:cNvPicPr preferRelativeResize="0"/>
          <p:nvPr/>
        </p:nvPicPr>
        <p:blipFill>
          <a:blip r:embed="rId3">
            <a:alphaModFix/>
          </a:blip>
          <a:stretch>
            <a:fillRect/>
          </a:stretch>
        </p:blipFill>
        <p:spPr>
          <a:xfrm>
            <a:off x="6670977" y="2782539"/>
            <a:ext cx="5309899" cy="298681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201239a3abb_0_23"/>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Bringing it all together; wrap up</a:t>
            </a:r>
            <a:endParaRPr/>
          </a:p>
        </p:txBody>
      </p:sp>
      <p:sp>
        <p:nvSpPr>
          <p:cNvPr id="191" name="Google Shape;191;g201239a3abb_0_23"/>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431800" lvl="0" marL="457200" rtl="0" algn="l">
              <a:spcBef>
                <a:spcPts val="0"/>
              </a:spcBef>
              <a:spcAft>
                <a:spcPts val="0"/>
              </a:spcAft>
              <a:buSzPts val="3200"/>
              <a:buChar char="•"/>
            </a:pPr>
            <a:r>
              <a:rPr lang="en-US" sz="3200"/>
              <a:t>Consider a mentor to move the process forward.</a:t>
            </a:r>
            <a:endParaRPr sz="3200"/>
          </a:p>
          <a:p>
            <a:pPr indent="-431800" lvl="0" marL="457200" rtl="0" algn="l">
              <a:spcBef>
                <a:spcPts val="0"/>
              </a:spcBef>
              <a:spcAft>
                <a:spcPts val="0"/>
              </a:spcAft>
              <a:buSzPts val="3200"/>
              <a:buChar char="•"/>
            </a:pPr>
            <a:r>
              <a:rPr lang="en-US" sz="3200"/>
              <a:t>How will you document results? </a:t>
            </a:r>
            <a:endParaRPr sz="3200"/>
          </a:p>
          <a:p>
            <a:pPr indent="-431800" lvl="0" marL="457200" rtl="0" algn="l">
              <a:spcBef>
                <a:spcPts val="0"/>
              </a:spcBef>
              <a:spcAft>
                <a:spcPts val="0"/>
              </a:spcAft>
              <a:buSzPts val="3200"/>
              <a:buChar char="•"/>
            </a:pPr>
            <a:r>
              <a:rPr lang="en-US" sz="3200"/>
              <a:t>Who is responsible for implementation? </a:t>
            </a:r>
            <a:endParaRPr sz="3200"/>
          </a:p>
          <a:p>
            <a:pPr indent="0" lvl="0" marL="0" rtl="0" algn="l">
              <a:spcBef>
                <a:spcPts val="0"/>
              </a:spcBef>
              <a:spcAft>
                <a:spcPts val="0"/>
              </a:spcAft>
              <a:buNone/>
            </a:pPr>
            <a:r>
              <a:t/>
            </a:r>
            <a:endParaRPr sz="3200"/>
          </a:p>
          <a:p>
            <a:pPr indent="0" lvl="0" marL="0" rtl="0" algn="l">
              <a:spcBef>
                <a:spcPts val="0"/>
              </a:spcBef>
              <a:spcAft>
                <a:spcPts val="0"/>
              </a:spcAft>
              <a:buNone/>
            </a:pPr>
            <a:r>
              <a:rPr lang="en-US" sz="3200"/>
              <a:t>Develop an SWOT action plan</a:t>
            </a:r>
            <a:endParaRPr sz="3200"/>
          </a:p>
          <a:p>
            <a:pPr indent="0" lvl="0" marL="0" rtl="0" algn="l">
              <a:spcBef>
                <a:spcPts val="0"/>
              </a:spcBef>
              <a:spcAft>
                <a:spcPts val="0"/>
              </a:spcAft>
              <a:buNone/>
            </a:pPr>
            <a:r>
              <a:t/>
            </a:r>
            <a:endParaRPr sz="3200"/>
          </a:p>
          <a:p>
            <a:pPr indent="0" lvl="0" marL="0" rtl="0" algn="l">
              <a:spcBef>
                <a:spcPts val="1000"/>
              </a:spcBef>
              <a:spcAft>
                <a:spcPts val="0"/>
              </a:spcAft>
              <a:buNone/>
            </a:pPr>
            <a:r>
              <a:t/>
            </a:r>
            <a:endParaRPr/>
          </a:p>
        </p:txBody>
      </p:sp>
      <p:pic>
        <p:nvPicPr>
          <p:cNvPr id="192" name="Google Shape;192;g201239a3abb_0_23"/>
          <p:cNvPicPr preferRelativeResize="0"/>
          <p:nvPr/>
        </p:nvPicPr>
        <p:blipFill>
          <a:blip r:embed="rId3">
            <a:alphaModFix/>
          </a:blip>
          <a:stretch>
            <a:fillRect/>
          </a:stretch>
        </p:blipFill>
        <p:spPr>
          <a:xfrm>
            <a:off x="2231575" y="4244275"/>
            <a:ext cx="4431900" cy="2492300"/>
          </a:xfrm>
          <a:prstGeom prst="rect">
            <a:avLst/>
          </a:prstGeom>
          <a:noFill/>
          <a:ln>
            <a:noFill/>
          </a:ln>
        </p:spPr>
      </p:pic>
      <p:pic>
        <p:nvPicPr>
          <p:cNvPr id="193" name="Google Shape;193;g201239a3abb_0_23"/>
          <p:cNvPicPr preferRelativeResize="0"/>
          <p:nvPr/>
        </p:nvPicPr>
        <p:blipFill rotWithShape="1">
          <a:blip r:embed="rId4">
            <a:alphaModFix/>
          </a:blip>
          <a:srcRect b="29383" l="21825" r="12376" t="0"/>
          <a:stretch/>
        </p:blipFill>
        <p:spPr>
          <a:xfrm>
            <a:off x="8599850" y="2795950"/>
            <a:ext cx="2753948" cy="394062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graphicFrame>
        <p:nvGraphicFramePr>
          <p:cNvPr id="198" name="Google Shape;198;g2018a71b904_2_0"/>
          <p:cNvGraphicFramePr/>
          <p:nvPr/>
        </p:nvGraphicFramePr>
        <p:xfrm>
          <a:off x="365750" y="225300"/>
          <a:ext cx="3000000" cy="3000000"/>
        </p:xfrm>
        <a:graphic>
          <a:graphicData uri="http://schemas.openxmlformats.org/drawingml/2006/table">
            <a:tbl>
              <a:tblPr>
                <a:noFill/>
                <a:tableStyleId>{3336FE1A-EBD5-4E8A-A952-7D40AD2233F3}</a:tableStyleId>
              </a:tblPr>
              <a:tblGrid>
                <a:gridCol w="5748025"/>
                <a:gridCol w="5748025"/>
              </a:tblGrid>
              <a:tr h="3163825">
                <a:tc>
                  <a:txBody>
                    <a:bodyPr/>
                    <a:lstStyle/>
                    <a:p>
                      <a:pPr indent="0" lvl="0" marL="0" rtl="0" algn="ctr">
                        <a:spcBef>
                          <a:spcPts val="0"/>
                        </a:spcBef>
                        <a:spcAft>
                          <a:spcPts val="0"/>
                        </a:spcAft>
                        <a:buNone/>
                      </a:pPr>
                      <a:r>
                        <a:rPr b="1" lang="en-US" sz="2400">
                          <a:latin typeface="Calibri"/>
                          <a:ea typeface="Calibri"/>
                          <a:cs typeface="Calibri"/>
                          <a:sym typeface="Calibri"/>
                        </a:rPr>
                        <a:t>STRENGTHS</a:t>
                      </a:r>
                      <a:endParaRPr b="1" sz="2400">
                        <a:latin typeface="Calibri"/>
                        <a:ea typeface="Calibri"/>
                        <a:cs typeface="Calibri"/>
                        <a:sym typeface="Calibri"/>
                      </a:endParaRPr>
                    </a:p>
                    <a:p>
                      <a:pPr indent="-361950" lvl="0" marL="457200" rtl="0" algn="l">
                        <a:spcBef>
                          <a:spcPts val="0"/>
                        </a:spcBef>
                        <a:spcAft>
                          <a:spcPts val="0"/>
                        </a:spcAft>
                        <a:buClr>
                          <a:schemeClr val="dk1"/>
                        </a:buClr>
                        <a:buSzPts val="2100"/>
                        <a:buFont typeface="Calibri"/>
                        <a:buChar char="●"/>
                      </a:pPr>
                      <a:r>
                        <a:rPr i="1" lang="en-US" sz="2100">
                          <a:solidFill>
                            <a:schemeClr val="dk1"/>
                          </a:solidFill>
                          <a:latin typeface="Calibri"/>
                          <a:ea typeface="Calibri"/>
                          <a:cs typeface="Calibri"/>
                          <a:sym typeface="Calibri"/>
                        </a:rPr>
                        <a:t>Production of a high quality product in a state of the art facility</a:t>
                      </a:r>
                      <a:endParaRPr i="1" sz="2100">
                        <a:solidFill>
                          <a:schemeClr val="dk1"/>
                        </a:solidFill>
                        <a:latin typeface="Calibri"/>
                        <a:ea typeface="Calibri"/>
                        <a:cs typeface="Calibri"/>
                        <a:sym typeface="Calibri"/>
                      </a:endParaRPr>
                    </a:p>
                    <a:p>
                      <a:pPr indent="-361950" lvl="0" marL="457200" rtl="0" algn="l">
                        <a:spcBef>
                          <a:spcPts val="0"/>
                        </a:spcBef>
                        <a:spcAft>
                          <a:spcPts val="0"/>
                        </a:spcAft>
                        <a:buClr>
                          <a:schemeClr val="dk1"/>
                        </a:buClr>
                        <a:buSzPts val="2100"/>
                        <a:buFont typeface="Calibri"/>
                        <a:buChar char="●"/>
                      </a:pPr>
                      <a:r>
                        <a:rPr i="1" lang="en-US" sz="2100">
                          <a:solidFill>
                            <a:schemeClr val="dk1"/>
                          </a:solidFill>
                          <a:latin typeface="Calibri"/>
                          <a:ea typeface="Calibri"/>
                          <a:cs typeface="Calibri"/>
                          <a:sym typeface="Calibri"/>
                        </a:rPr>
                        <a:t>Access to additional resources (sap) to increase production</a:t>
                      </a:r>
                      <a:endParaRPr i="1" sz="2100">
                        <a:solidFill>
                          <a:schemeClr val="dk1"/>
                        </a:solidFill>
                        <a:latin typeface="Calibri"/>
                        <a:ea typeface="Calibri"/>
                        <a:cs typeface="Calibri"/>
                        <a:sym typeface="Calibri"/>
                      </a:endParaRPr>
                    </a:p>
                    <a:p>
                      <a:pPr indent="-361950" lvl="0" marL="457200" rtl="0" algn="l">
                        <a:spcBef>
                          <a:spcPts val="0"/>
                        </a:spcBef>
                        <a:spcAft>
                          <a:spcPts val="0"/>
                        </a:spcAft>
                        <a:buClr>
                          <a:schemeClr val="dk1"/>
                        </a:buClr>
                        <a:buSzPts val="2100"/>
                        <a:buFont typeface="Calibri"/>
                        <a:buChar char="●"/>
                      </a:pPr>
                      <a:r>
                        <a:rPr i="1" lang="en-US" sz="2100">
                          <a:solidFill>
                            <a:schemeClr val="dk1"/>
                          </a:solidFill>
                          <a:latin typeface="Calibri"/>
                          <a:ea typeface="Calibri"/>
                          <a:cs typeface="Calibri"/>
                          <a:sym typeface="Calibri"/>
                        </a:rPr>
                        <a:t>Consumer interest in value-added maple products</a:t>
                      </a:r>
                      <a:endParaRPr sz="2100">
                        <a:latin typeface="Calibri"/>
                        <a:ea typeface="Calibri"/>
                        <a:cs typeface="Calibri"/>
                        <a:sym typeface="Calibri"/>
                      </a:endParaRPr>
                    </a:p>
                    <a:p>
                      <a:pPr indent="0" lvl="0" marL="0" rtl="0" algn="l">
                        <a:spcBef>
                          <a:spcPts val="0"/>
                        </a:spcBef>
                        <a:spcAft>
                          <a:spcPts val="0"/>
                        </a:spcAft>
                        <a:buNone/>
                      </a:pPr>
                      <a:r>
                        <a:rPr b="1" lang="en-US" sz="1600">
                          <a:solidFill>
                            <a:schemeClr val="dk1"/>
                          </a:solidFill>
                        </a:rPr>
                        <a:t>ACTIONS:</a:t>
                      </a:r>
                      <a:endParaRPr b="1" sz="1600"/>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163825">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
        <p:nvSpPr>
          <p:cNvPr id="199" name="Google Shape;199;g2018a71b904_2_0"/>
          <p:cNvSpPr txBox="1"/>
          <p:nvPr/>
        </p:nvSpPr>
        <p:spPr>
          <a:xfrm>
            <a:off x="6198325" y="3489450"/>
            <a:ext cx="5663400" cy="209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400">
                <a:latin typeface="Calibri"/>
                <a:ea typeface="Calibri"/>
                <a:cs typeface="Calibri"/>
                <a:sym typeface="Calibri"/>
              </a:rPr>
              <a:t>THREATS</a:t>
            </a:r>
            <a:endParaRPr b="1" sz="2400">
              <a:latin typeface="Calibri"/>
              <a:ea typeface="Calibri"/>
              <a:cs typeface="Calibri"/>
              <a:sym typeface="Calibri"/>
            </a:endParaRPr>
          </a:p>
          <a:p>
            <a:pPr indent="-361950" lvl="0" marL="457200" rtl="0" algn="l">
              <a:spcBef>
                <a:spcPts val="0"/>
              </a:spcBef>
              <a:spcAft>
                <a:spcPts val="0"/>
              </a:spcAft>
              <a:buClr>
                <a:schemeClr val="dk1"/>
              </a:buClr>
              <a:buSzPts val="2100"/>
              <a:buFont typeface="Calibri"/>
              <a:buChar char="●"/>
            </a:pPr>
            <a:r>
              <a:rPr i="1" lang="en-US" sz="2100">
                <a:solidFill>
                  <a:schemeClr val="dk1"/>
                </a:solidFill>
                <a:latin typeface="Calibri"/>
                <a:ea typeface="Calibri"/>
                <a:cs typeface="Calibri"/>
                <a:sym typeface="Calibri"/>
              </a:rPr>
              <a:t>Access to a commercial kitchen for value-added production</a:t>
            </a:r>
            <a:endParaRPr i="1" sz="2100">
              <a:solidFill>
                <a:schemeClr val="dk1"/>
              </a:solidFill>
              <a:latin typeface="Calibri"/>
              <a:ea typeface="Calibri"/>
              <a:cs typeface="Calibri"/>
              <a:sym typeface="Calibri"/>
            </a:endParaRPr>
          </a:p>
          <a:p>
            <a:pPr indent="-361950" lvl="0" marL="457200" rtl="0" algn="l">
              <a:spcBef>
                <a:spcPts val="0"/>
              </a:spcBef>
              <a:spcAft>
                <a:spcPts val="0"/>
              </a:spcAft>
              <a:buClr>
                <a:schemeClr val="dk1"/>
              </a:buClr>
              <a:buSzPts val="2100"/>
              <a:buFont typeface="Calibri"/>
              <a:buChar char="●"/>
            </a:pPr>
            <a:r>
              <a:rPr i="1" lang="en-US" sz="2100">
                <a:solidFill>
                  <a:schemeClr val="dk1"/>
                </a:solidFill>
                <a:latin typeface="Calibri"/>
                <a:ea typeface="Calibri"/>
                <a:cs typeface="Calibri"/>
                <a:sym typeface="Calibri"/>
              </a:rPr>
              <a:t>Dietary recommendations</a:t>
            </a:r>
            <a:endParaRPr i="1" sz="2100">
              <a:solidFill>
                <a:schemeClr val="dk1"/>
              </a:solidFill>
              <a:latin typeface="Calibri"/>
              <a:ea typeface="Calibri"/>
              <a:cs typeface="Calibri"/>
              <a:sym typeface="Calibri"/>
            </a:endParaRPr>
          </a:p>
          <a:p>
            <a:pPr indent="-361950" lvl="0" marL="457200" rtl="0" algn="l">
              <a:spcBef>
                <a:spcPts val="0"/>
              </a:spcBef>
              <a:spcAft>
                <a:spcPts val="0"/>
              </a:spcAft>
              <a:buClr>
                <a:schemeClr val="dk1"/>
              </a:buClr>
              <a:buSzPts val="2100"/>
              <a:buFont typeface="Calibri"/>
              <a:buChar char="●"/>
            </a:pPr>
            <a:r>
              <a:rPr i="1" lang="en-US" sz="2100">
                <a:solidFill>
                  <a:schemeClr val="dk1"/>
                </a:solidFill>
                <a:latin typeface="Calibri"/>
                <a:ea typeface="Calibri"/>
                <a:cs typeface="Calibri"/>
                <a:sym typeface="Calibri"/>
              </a:rPr>
              <a:t>Registration or packaging requirements</a:t>
            </a:r>
            <a:endParaRPr i="1" sz="2100">
              <a:solidFill>
                <a:schemeClr val="dk1"/>
              </a:solidFill>
              <a:latin typeface="Calibri"/>
              <a:ea typeface="Calibri"/>
              <a:cs typeface="Calibri"/>
              <a:sym typeface="Calibri"/>
            </a:endParaRPr>
          </a:p>
          <a:p>
            <a:pPr indent="0" lvl="0" marL="0" rtl="0" algn="l">
              <a:spcBef>
                <a:spcPts val="0"/>
              </a:spcBef>
              <a:spcAft>
                <a:spcPts val="0"/>
              </a:spcAft>
              <a:buNone/>
            </a:pPr>
            <a:r>
              <a:rPr b="1" lang="en-US" sz="1600">
                <a:solidFill>
                  <a:schemeClr val="dk1"/>
                </a:solidFill>
              </a:rPr>
              <a:t>ACTIONS:</a:t>
            </a:r>
            <a:endParaRPr i="1" sz="2100">
              <a:solidFill>
                <a:schemeClr val="dk1"/>
              </a:solidFill>
              <a:latin typeface="Calibri"/>
              <a:ea typeface="Calibri"/>
              <a:cs typeface="Calibri"/>
              <a:sym typeface="Calibri"/>
            </a:endParaRPr>
          </a:p>
        </p:txBody>
      </p:sp>
      <p:sp>
        <p:nvSpPr>
          <p:cNvPr id="200" name="Google Shape;200;g2018a71b904_2_0"/>
          <p:cNvSpPr txBox="1"/>
          <p:nvPr/>
        </p:nvSpPr>
        <p:spPr>
          <a:xfrm>
            <a:off x="403525" y="3489450"/>
            <a:ext cx="5565600" cy="2739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400">
                <a:latin typeface="Calibri"/>
                <a:ea typeface="Calibri"/>
                <a:cs typeface="Calibri"/>
                <a:sym typeface="Calibri"/>
              </a:rPr>
              <a:t>OPPORTUNITIES</a:t>
            </a:r>
            <a:endParaRPr b="1" sz="2400">
              <a:latin typeface="Calibri"/>
              <a:ea typeface="Calibri"/>
              <a:cs typeface="Calibri"/>
              <a:sym typeface="Calibri"/>
            </a:endParaRPr>
          </a:p>
          <a:p>
            <a:pPr indent="-361950" lvl="0" marL="457200" rtl="0" algn="l">
              <a:spcBef>
                <a:spcPts val="0"/>
              </a:spcBef>
              <a:spcAft>
                <a:spcPts val="0"/>
              </a:spcAft>
              <a:buClr>
                <a:schemeClr val="dk1"/>
              </a:buClr>
              <a:buSzPts val="2100"/>
              <a:buFont typeface="Calibri"/>
              <a:buChar char="●"/>
            </a:pPr>
            <a:r>
              <a:rPr i="1" lang="en-US" sz="2100">
                <a:solidFill>
                  <a:schemeClr val="dk1"/>
                </a:solidFill>
                <a:latin typeface="Calibri"/>
                <a:ea typeface="Calibri"/>
                <a:cs typeface="Calibri"/>
                <a:sym typeface="Calibri"/>
              </a:rPr>
              <a:t>Opportunities to expand sales through ecommerce</a:t>
            </a:r>
            <a:endParaRPr i="1" sz="2100">
              <a:solidFill>
                <a:schemeClr val="dk1"/>
              </a:solidFill>
              <a:latin typeface="Calibri"/>
              <a:ea typeface="Calibri"/>
              <a:cs typeface="Calibri"/>
              <a:sym typeface="Calibri"/>
            </a:endParaRPr>
          </a:p>
          <a:p>
            <a:pPr indent="-361950" lvl="0" marL="457200" rtl="0" algn="l">
              <a:spcBef>
                <a:spcPts val="0"/>
              </a:spcBef>
              <a:spcAft>
                <a:spcPts val="0"/>
              </a:spcAft>
              <a:buClr>
                <a:schemeClr val="dk1"/>
              </a:buClr>
              <a:buSzPts val="2100"/>
              <a:buFont typeface="Calibri"/>
              <a:buChar char="●"/>
            </a:pPr>
            <a:r>
              <a:rPr i="1" lang="en-US" sz="2100">
                <a:solidFill>
                  <a:schemeClr val="dk1"/>
                </a:solidFill>
                <a:latin typeface="Calibri"/>
                <a:ea typeface="Calibri"/>
                <a:cs typeface="Calibri"/>
                <a:sym typeface="Calibri"/>
              </a:rPr>
              <a:t>Interest from additional market channels (i.e. retail placement)</a:t>
            </a:r>
            <a:endParaRPr i="1" sz="2100">
              <a:solidFill>
                <a:schemeClr val="dk1"/>
              </a:solidFill>
              <a:latin typeface="Calibri"/>
              <a:ea typeface="Calibri"/>
              <a:cs typeface="Calibri"/>
              <a:sym typeface="Calibri"/>
            </a:endParaRPr>
          </a:p>
          <a:p>
            <a:pPr indent="-361950" lvl="0" marL="457200" rtl="0" algn="l">
              <a:spcBef>
                <a:spcPts val="0"/>
              </a:spcBef>
              <a:spcAft>
                <a:spcPts val="0"/>
              </a:spcAft>
              <a:buClr>
                <a:schemeClr val="dk1"/>
              </a:buClr>
              <a:buSzPts val="2100"/>
              <a:buFont typeface="Calibri"/>
              <a:buChar char="●"/>
            </a:pPr>
            <a:r>
              <a:rPr i="1" lang="en-US" sz="2100">
                <a:solidFill>
                  <a:schemeClr val="dk1"/>
                </a:solidFill>
                <a:latin typeface="Calibri"/>
                <a:ea typeface="Calibri"/>
                <a:cs typeface="Calibri"/>
                <a:sym typeface="Calibri"/>
              </a:rPr>
              <a:t>Request and ability to fill a large wholesale order for retail sales</a:t>
            </a:r>
            <a:endParaRPr i="1" sz="2100">
              <a:solidFill>
                <a:schemeClr val="dk1"/>
              </a:solidFill>
              <a:latin typeface="Calibri"/>
              <a:ea typeface="Calibri"/>
              <a:cs typeface="Calibri"/>
              <a:sym typeface="Calibri"/>
            </a:endParaRPr>
          </a:p>
          <a:p>
            <a:pPr indent="0" lvl="0" marL="0" rtl="0" algn="l">
              <a:spcBef>
                <a:spcPts val="0"/>
              </a:spcBef>
              <a:spcAft>
                <a:spcPts val="0"/>
              </a:spcAft>
              <a:buNone/>
            </a:pPr>
            <a:r>
              <a:rPr b="1" lang="en-US" sz="1600">
                <a:solidFill>
                  <a:schemeClr val="dk1"/>
                </a:solidFill>
              </a:rPr>
              <a:t>ACTIONS:</a:t>
            </a:r>
            <a:endParaRPr i="1" sz="2100">
              <a:solidFill>
                <a:schemeClr val="dk1"/>
              </a:solidFill>
              <a:latin typeface="Calibri"/>
              <a:ea typeface="Calibri"/>
              <a:cs typeface="Calibri"/>
              <a:sym typeface="Calibri"/>
            </a:endParaRPr>
          </a:p>
        </p:txBody>
      </p:sp>
      <p:sp>
        <p:nvSpPr>
          <p:cNvPr id="201" name="Google Shape;201;g2018a71b904_2_0"/>
          <p:cNvSpPr txBox="1"/>
          <p:nvPr/>
        </p:nvSpPr>
        <p:spPr>
          <a:xfrm>
            <a:off x="6198325" y="225300"/>
            <a:ext cx="5565600" cy="2739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400">
                <a:latin typeface="Calibri"/>
                <a:ea typeface="Calibri"/>
                <a:cs typeface="Calibri"/>
                <a:sym typeface="Calibri"/>
              </a:rPr>
              <a:t>WEAKNESSES</a:t>
            </a:r>
            <a:endParaRPr b="1" sz="2400">
              <a:latin typeface="Calibri"/>
              <a:ea typeface="Calibri"/>
              <a:cs typeface="Calibri"/>
              <a:sym typeface="Calibri"/>
            </a:endParaRPr>
          </a:p>
          <a:p>
            <a:pPr indent="-361950" lvl="0" marL="457200" rtl="0" algn="l">
              <a:spcBef>
                <a:spcPts val="0"/>
              </a:spcBef>
              <a:spcAft>
                <a:spcPts val="0"/>
              </a:spcAft>
              <a:buClr>
                <a:schemeClr val="dk1"/>
              </a:buClr>
              <a:buSzPts val="2100"/>
              <a:buFont typeface="Calibri"/>
              <a:buChar char="●"/>
            </a:pPr>
            <a:r>
              <a:rPr i="1" lang="en-US" sz="2100">
                <a:solidFill>
                  <a:schemeClr val="dk1"/>
                </a:solidFill>
                <a:latin typeface="Calibri"/>
                <a:ea typeface="Calibri"/>
                <a:cs typeface="Calibri"/>
                <a:sym typeface="Calibri"/>
              </a:rPr>
              <a:t>Lack of brand recognition in new markets</a:t>
            </a:r>
            <a:endParaRPr i="1" sz="2100">
              <a:solidFill>
                <a:schemeClr val="dk1"/>
              </a:solidFill>
              <a:latin typeface="Calibri"/>
              <a:ea typeface="Calibri"/>
              <a:cs typeface="Calibri"/>
              <a:sym typeface="Calibri"/>
            </a:endParaRPr>
          </a:p>
          <a:p>
            <a:pPr indent="-361950" lvl="0" marL="457200" rtl="0" algn="l">
              <a:spcBef>
                <a:spcPts val="0"/>
              </a:spcBef>
              <a:spcAft>
                <a:spcPts val="0"/>
              </a:spcAft>
              <a:buClr>
                <a:schemeClr val="dk1"/>
              </a:buClr>
              <a:buSzPts val="2100"/>
              <a:buFont typeface="Calibri"/>
              <a:buChar char="●"/>
            </a:pPr>
            <a:r>
              <a:rPr i="1" lang="en-US" sz="2100">
                <a:solidFill>
                  <a:schemeClr val="dk1"/>
                </a:solidFill>
                <a:latin typeface="Calibri"/>
                <a:ea typeface="Calibri"/>
                <a:cs typeface="Calibri"/>
                <a:sym typeface="Calibri"/>
              </a:rPr>
              <a:t>Cost of new market entry</a:t>
            </a:r>
            <a:endParaRPr i="1" sz="2100">
              <a:solidFill>
                <a:schemeClr val="dk1"/>
              </a:solidFill>
              <a:latin typeface="Calibri"/>
              <a:ea typeface="Calibri"/>
              <a:cs typeface="Calibri"/>
              <a:sym typeface="Calibri"/>
            </a:endParaRPr>
          </a:p>
          <a:p>
            <a:pPr indent="-361950" lvl="0" marL="457200" rtl="0" algn="l">
              <a:spcBef>
                <a:spcPts val="0"/>
              </a:spcBef>
              <a:spcAft>
                <a:spcPts val="0"/>
              </a:spcAft>
              <a:buClr>
                <a:schemeClr val="dk1"/>
              </a:buClr>
              <a:buSzPts val="2100"/>
              <a:buFont typeface="Calibri"/>
              <a:buChar char="●"/>
            </a:pPr>
            <a:r>
              <a:rPr i="1" lang="en-US" sz="2100">
                <a:solidFill>
                  <a:schemeClr val="dk1"/>
                </a:solidFill>
                <a:latin typeface="Calibri"/>
                <a:ea typeface="Calibri"/>
                <a:cs typeface="Calibri"/>
                <a:sym typeface="Calibri"/>
              </a:rPr>
              <a:t>Lack of consumer awareness of pure maple v. maple substitutes</a:t>
            </a:r>
            <a:endParaRPr i="1" sz="2100">
              <a:solidFill>
                <a:schemeClr val="dk1"/>
              </a:solidFill>
              <a:latin typeface="Calibri"/>
              <a:ea typeface="Calibri"/>
              <a:cs typeface="Calibri"/>
              <a:sym typeface="Calibri"/>
            </a:endParaRPr>
          </a:p>
          <a:p>
            <a:pPr indent="-361950" lvl="0" marL="457200" rtl="0" algn="l">
              <a:spcBef>
                <a:spcPts val="0"/>
              </a:spcBef>
              <a:spcAft>
                <a:spcPts val="0"/>
              </a:spcAft>
              <a:buClr>
                <a:schemeClr val="dk1"/>
              </a:buClr>
              <a:buSzPts val="2100"/>
              <a:buFont typeface="Calibri"/>
              <a:buChar char="●"/>
            </a:pPr>
            <a:r>
              <a:rPr i="1" lang="en-US" sz="2100">
                <a:solidFill>
                  <a:schemeClr val="dk1"/>
                </a:solidFill>
                <a:latin typeface="Calibri"/>
                <a:ea typeface="Calibri"/>
                <a:cs typeface="Calibri"/>
                <a:sym typeface="Calibri"/>
              </a:rPr>
              <a:t>Inability to ramp up production to meet demand</a:t>
            </a:r>
            <a:endParaRPr i="1" sz="2100">
              <a:solidFill>
                <a:schemeClr val="dk1"/>
              </a:solidFill>
              <a:latin typeface="Calibri"/>
              <a:ea typeface="Calibri"/>
              <a:cs typeface="Calibri"/>
              <a:sym typeface="Calibri"/>
            </a:endParaRPr>
          </a:p>
          <a:p>
            <a:pPr indent="0" lvl="0" marL="0" rtl="0" algn="l">
              <a:spcBef>
                <a:spcPts val="0"/>
              </a:spcBef>
              <a:spcAft>
                <a:spcPts val="0"/>
              </a:spcAft>
              <a:buNone/>
            </a:pPr>
            <a:r>
              <a:rPr b="1" lang="en-US" sz="1600">
                <a:solidFill>
                  <a:schemeClr val="dk1"/>
                </a:solidFill>
              </a:rPr>
              <a:t>ACTIONS:</a:t>
            </a:r>
            <a:endParaRPr sz="21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g1c35c11968e_0_34"/>
          <p:cNvSpPr txBox="1"/>
          <p:nvPr>
            <p:ph type="title"/>
          </p:nvPr>
        </p:nvSpPr>
        <p:spPr>
          <a:xfrm>
            <a:off x="371600" y="4548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Link with your stakeholders</a:t>
            </a:r>
            <a:endParaRPr/>
          </a:p>
        </p:txBody>
      </p:sp>
      <p:sp>
        <p:nvSpPr>
          <p:cNvPr id="208" name="Google Shape;208;g1c35c11968e_0_34"/>
          <p:cNvSpPr txBox="1"/>
          <p:nvPr>
            <p:ph idx="1" type="body"/>
          </p:nvPr>
        </p:nvSpPr>
        <p:spPr>
          <a:xfrm>
            <a:off x="289575" y="1955325"/>
            <a:ext cx="8622300" cy="5058900"/>
          </a:xfrm>
          <a:prstGeom prst="rect">
            <a:avLst/>
          </a:prstGeom>
          <a:noFill/>
          <a:ln>
            <a:noFill/>
          </a:ln>
        </p:spPr>
        <p:txBody>
          <a:bodyPr anchorCtr="0" anchor="t" bIns="45700" lIns="91425" spcFirstLastPara="1" rIns="91425" wrap="square" tIns="45700">
            <a:normAutofit/>
          </a:bodyPr>
          <a:lstStyle/>
          <a:p>
            <a:pPr indent="-463550" lvl="0" marL="457200" rtl="0" algn="l">
              <a:lnSpc>
                <a:spcPct val="115000"/>
              </a:lnSpc>
              <a:spcBef>
                <a:spcPts val="0"/>
              </a:spcBef>
              <a:spcAft>
                <a:spcPts val="0"/>
              </a:spcAft>
              <a:buSzPts val="3700"/>
              <a:buChar char="•"/>
            </a:pPr>
            <a:r>
              <a:rPr lang="en-US" sz="3700"/>
              <a:t>Customers</a:t>
            </a:r>
            <a:endParaRPr sz="3700"/>
          </a:p>
          <a:p>
            <a:pPr indent="-463550" lvl="0" marL="457200" rtl="0" algn="l">
              <a:lnSpc>
                <a:spcPct val="115000"/>
              </a:lnSpc>
              <a:spcBef>
                <a:spcPts val="0"/>
              </a:spcBef>
              <a:spcAft>
                <a:spcPts val="0"/>
              </a:spcAft>
              <a:buSzPts val="3700"/>
              <a:buChar char="•"/>
            </a:pPr>
            <a:r>
              <a:rPr lang="en-US" sz="3700"/>
              <a:t>Employees</a:t>
            </a:r>
            <a:endParaRPr sz="3700"/>
          </a:p>
          <a:p>
            <a:pPr indent="-463550" lvl="0" marL="457200" rtl="0" algn="l">
              <a:lnSpc>
                <a:spcPct val="115000"/>
              </a:lnSpc>
              <a:spcBef>
                <a:spcPts val="0"/>
              </a:spcBef>
              <a:spcAft>
                <a:spcPts val="0"/>
              </a:spcAft>
              <a:buSzPts val="3700"/>
              <a:buChar char="•"/>
            </a:pPr>
            <a:r>
              <a:rPr lang="en-US" sz="3700"/>
              <a:t>Buyers/suppliers</a:t>
            </a:r>
            <a:endParaRPr sz="3700"/>
          </a:p>
          <a:p>
            <a:pPr indent="-463550" lvl="0" marL="457200" rtl="0" algn="l">
              <a:lnSpc>
                <a:spcPct val="115000"/>
              </a:lnSpc>
              <a:spcBef>
                <a:spcPts val="0"/>
              </a:spcBef>
              <a:spcAft>
                <a:spcPts val="0"/>
              </a:spcAft>
              <a:buSzPts val="3700"/>
              <a:buChar char="•"/>
            </a:pPr>
            <a:r>
              <a:rPr lang="en-US" sz="3700"/>
              <a:t>Farmers markets</a:t>
            </a:r>
            <a:endParaRPr sz="3700"/>
          </a:p>
          <a:p>
            <a:pPr indent="-463550" lvl="0" marL="457200" rtl="0" algn="l">
              <a:lnSpc>
                <a:spcPct val="115000"/>
              </a:lnSpc>
              <a:spcBef>
                <a:spcPts val="0"/>
              </a:spcBef>
              <a:spcAft>
                <a:spcPts val="0"/>
              </a:spcAft>
              <a:buSzPts val="3700"/>
              <a:buChar char="•"/>
            </a:pPr>
            <a:r>
              <a:rPr lang="en-US" sz="3700"/>
              <a:t>Customers</a:t>
            </a:r>
            <a:endParaRPr sz="3700"/>
          </a:p>
          <a:p>
            <a:pPr indent="-463550" lvl="0" marL="457200" rtl="0" algn="l">
              <a:lnSpc>
                <a:spcPct val="115000"/>
              </a:lnSpc>
              <a:spcBef>
                <a:spcPts val="0"/>
              </a:spcBef>
              <a:spcAft>
                <a:spcPts val="0"/>
              </a:spcAft>
              <a:buSzPts val="3700"/>
              <a:buChar char="•"/>
            </a:pPr>
            <a:r>
              <a:rPr lang="en-US" sz="3700"/>
              <a:t>Who else might you include?</a:t>
            </a:r>
            <a:endParaRPr sz="3700"/>
          </a:p>
          <a:p>
            <a:pPr indent="0" lvl="0" marL="0" rtl="0" algn="l">
              <a:lnSpc>
                <a:spcPct val="90000"/>
              </a:lnSpc>
              <a:spcBef>
                <a:spcPts val="1000"/>
              </a:spcBef>
              <a:spcAft>
                <a:spcPts val="0"/>
              </a:spcAft>
              <a:buSzPts val="1800"/>
              <a:buNone/>
            </a:pPr>
            <a:r>
              <a:t/>
            </a:r>
            <a:endParaRPr sz="3400"/>
          </a:p>
        </p:txBody>
      </p:sp>
      <p:sp>
        <p:nvSpPr>
          <p:cNvPr id="209" name="Google Shape;209;g1c35c11968e_0_34"/>
          <p:cNvSpPr txBox="1"/>
          <p:nvPr/>
        </p:nvSpPr>
        <p:spPr>
          <a:xfrm>
            <a:off x="18865025" y="127675"/>
            <a:ext cx="3000000" cy="3000000"/>
          </a:xfrm>
          <a:prstGeom prst="rect">
            <a:avLst/>
          </a:prstGeom>
          <a:noFill/>
          <a:ln>
            <a:noFill/>
          </a:ln>
        </p:spPr>
        <p:txBody>
          <a:bodyPr anchorCtr="0" anchor="ctr" bIns="91425" lIns="91425" spcFirstLastPara="1" rIns="91425" wrap="square" tIns="91425">
            <a:noAutofit/>
          </a:bodyPr>
          <a:lstStyle/>
          <a:p>
            <a:pPr indent="0" lvl="0" marL="114300" marR="11430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114300" marR="114300" rtl="0" algn="l">
              <a:lnSpc>
                <a:spcPct val="133333"/>
              </a:lnSpc>
              <a:spcBef>
                <a:spcPts val="600"/>
              </a:spcBef>
              <a:spcAft>
                <a:spcPts val="0"/>
              </a:spcAft>
              <a:buClr>
                <a:srgbClr val="000000"/>
              </a:buClr>
              <a:buSzPts val="900"/>
              <a:buFont typeface="Arial"/>
              <a:buNone/>
            </a:pPr>
            <a:r>
              <a:rPr b="0" i="0" lang="en-US" sz="900" u="none" cap="none" strike="noStrike">
                <a:solidFill>
                  <a:srgbClr val="3C4043"/>
                </a:solidFill>
                <a:highlight>
                  <a:srgbClr val="FFFFFF"/>
                </a:highlight>
                <a:latin typeface="Roboto"/>
                <a:ea typeface="Roboto"/>
                <a:cs typeface="Roboto"/>
                <a:sym typeface="Roboto"/>
              </a:rPr>
              <a:t>Viewers of this file can see comments and suggestions.</a:t>
            </a:r>
            <a:endParaRPr b="0" i="0" sz="900" u="none" cap="none" strike="noStrike">
              <a:solidFill>
                <a:srgbClr val="3C4043"/>
              </a:solidFill>
              <a:highlight>
                <a:srgbClr val="FFFFFF"/>
              </a:highlight>
              <a:latin typeface="Roboto"/>
              <a:ea typeface="Roboto"/>
              <a:cs typeface="Roboto"/>
              <a:sym typeface="Roboto"/>
            </a:endParaRPr>
          </a:p>
          <a:p>
            <a:pPr indent="0" lvl="0" marL="114300" marR="114300" rtl="0" algn="l">
              <a:lnSpc>
                <a:spcPct val="115000"/>
              </a:lnSpc>
              <a:spcBef>
                <a:spcPts val="0"/>
              </a:spcBef>
              <a:spcAft>
                <a:spcPts val="0"/>
              </a:spcAft>
              <a:buClr>
                <a:srgbClr val="000000"/>
              </a:buClr>
              <a:buSzPts val="1050"/>
              <a:buFont typeface="Arial"/>
              <a:buNone/>
            </a:pPr>
            <a:r>
              <a:rPr b="0" i="0" lang="en-US" sz="1050" u="none" cap="none" strike="noStrike">
                <a:solidFill>
                  <a:srgbClr val="202124"/>
                </a:solidFill>
                <a:highlight>
                  <a:srgbClr val="F8F9FA"/>
                </a:highlight>
                <a:latin typeface="Roboto"/>
                <a:ea typeface="Roboto"/>
                <a:cs typeface="Roboto"/>
                <a:sym typeface="Roboto"/>
              </a:rPr>
              <a:t>Comment</a:t>
            </a:r>
            <a:r>
              <a:rPr b="0" i="0" lang="en-US" sz="1050" u="none" cap="none" strike="noStrike">
                <a:solidFill>
                  <a:srgbClr val="202124"/>
                </a:solidFill>
                <a:highlight>
                  <a:srgbClr val="FFFFFF"/>
                </a:highlight>
                <a:latin typeface="Roboto"/>
                <a:ea typeface="Roboto"/>
                <a:cs typeface="Roboto"/>
                <a:sym typeface="Roboto"/>
              </a:rPr>
              <a:t>Cancel</a:t>
            </a:r>
            <a:endParaRPr b="0" i="0" sz="1050" u="none" cap="none" strike="noStrike">
              <a:solidFill>
                <a:srgbClr val="202124"/>
              </a:solidFill>
              <a:highlight>
                <a:srgbClr val="FFFFFF"/>
              </a:highlight>
              <a:latin typeface="Roboto"/>
              <a:ea typeface="Roboto"/>
              <a:cs typeface="Roboto"/>
              <a:sym typeface="Roboto"/>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pic>
        <p:nvPicPr>
          <p:cNvPr id="210" name="Google Shape;210;g1c35c11968e_0_34"/>
          <p:cNvPicPr preferRelativeResize="0"/>
          <p:nvPr/>
        </p:nvPicPr>
        <p:blipFill rotWithShape="1">
          <a:blip r:embed="rId3">
            <a:alphaModFix/>
          </a:blip>
          <a:srcRect b="0" l="9506" r="8539" t="0"/>
          <a:stretch/>
        </p:blipFill>
        <p:spPr>
          <a:xfrm>
            <a:off x="8319443" y="843650"/>
            <a:ext cx="2881382" cy="4687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5" name="Shape 215"/>
        <p:cNvGrpSpPr/>
        <p:nvPr/>
      </p:nvGrpSpPr>
      <p:grpSpPr>
        <a:xfrm>
          <a:off x="0" y="0"/>
          <a:ext cx="0" cy="0"/>
          <a:chOff x="0" y="0"/>
          <a:chExt cx="0" cy="0"/>
        </a:xfrm>
      </p:grpSpPr>
      <p:sp>
        <p:nvSpPr>
          <p:cNvPr id="216" name="Google Shape;216;g1c35c11968e_0_13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7" name="Google Shape;217;g1c35c11968e_0_139"/>
          <p:cNvSpPr txBox="1"/>
          <p:nvPr>
            <p:ph type="title"/>
          </p:nvPr>
        </p:nvSpPr>
        <p:spPr>
          <a:xfrm>
            <a:off x="838200" y="585222"/>
            <a:ext cx="10515600" cy="8919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97777"/>
              <a:buFont typeface="Calibri"/>
              <a:buNone/>
            </a:pPr>
            <a:r>
              <a:rPr lang="en-US" sz="4500"/>
              <a:t>Contact resources for guidance, may include:</a:t>
            </a:r>
            <a:r>
              <a:rPr lang="en-US" sz="4500">
                <a:solidFill>
                  <a:schemeClr val="lt1"/>
                </a:solidFill>
              </a:rPr>
              <a:t> </a:t>
            </a:r>
            <a:endParaRPr sz="4500"/>
          </a:p>
        </p:txBody>
      </p:sp>
      <p:sp>
        <p:nvSpPr>
          <p:cNvPr id="218" name="Google Shape;218;g1c35c11968e_0_139"/>
          <p:cNvSpPr txBox="1"/>
          <p:nvPr>
            <p:ph idx="1" type="body"/>
          </p:nvPr>
        </p:nvSpPr>
        <p:spPr>
          <a:xfrm>
            <a:off x="7546848" y="2516777"/>
            <a:ext cx="3804000" cy="3660300"/>
          </a:xfrm>
          <a:prstGeom prst="rect">
            <a:avLst/>
          </a:prstGeom>
          <a:noFill/>
          <a:ln>
            <a:noFill/>
          </a:ln>
        </p:spPr>
        <p:txBody>
          <a:bodyPr anchorCtr="0" anchor="ctr" bIns="45700" lIns="91425" spcFirstLastPara="1" rIns="91425" wrap="square" tIns="45700">
            <a:normAutofit/>
          </a:bodyPr>
          <a:lstStyle/>
          <a:p>
            <a:pPr indent="0" lvl="1" marL="457200" rtl="0" algn="l">
              <a:lnSpc>
                <a:spcPct val="90000"/>
              </a:lnSpc>
              <a:spcBef>
                <a:spcPts val="0"/>
              </a:spcBef>
              <a:spcAft>
                <a:spcPts val="0"/>
              </a:spcAft>
              <a:buClr>
                <a:schemeClr val="dk1"/>
              </a:buClr>
              <a:buSzPts val="2200"/>
              <a:buNone/>
            </a:pPr>
            <a:r>
              <a:t/>
            </a:r>
            <a:endParaRPr sz="2200"/>
          </a:p>
          <a:p>
            <a:pPr indent="0" lvl="0" marL="0" rtl="0" algn="l">
              <a:lnSpc>
                <a:spcPct val="90000"/>
              </a:lnSpc>
              <a:spcBef>
                <a:spcPts val="1000"/>
              </a:spcBef>
              <a:spcAft>
                <a:spcPts val="0"/>
              </a:spcAft>
              <a:buClr>
                <a:schemeClr val="dk1"/>
              </a:buClr>
              <a:buSzPts val="2200"/>
              <a:buNone/>
            </a:pPr>
            <a:r>
              <a:t/>
            </a:r>
            <a:endParaRPr sz="2200"/>
          </a:p>
        </p:txBody>
      </p:sp>
      <p:sp>
        <p:nvSpPr>
          <p:cNvPr id="219" name="Google Shape;219;g1c35c11968e_0_139"/>
          <p:cNvSpPr txBox="1"/>
          <p:nvPr/>
        </p:nvSpPr>
        <p:spPr>
          <a:xfrm>
            <a:off x="464375" y="1477125"/>
            <a:ext cx="11352900" cy="383280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15000"/>
              </a:lnSpc>
              <a:spcBef>
                <a:spcPts val="0"/>
              </a:spcBef>
              <a:spcAft>
                <a:spcPts val="0"/>
              </a:spcAft>
              <a:buClr>
                <a:schemeClr val="dk1"/>
              </a:buClr>
              <a:buSzPts val="3600"/>
              <a:buFont typeface="Calibri"/>
              <a:buChar char="●"/>
            </a:pPr>
            <a:r>
              <a:rPr b="0" i="0" lang="en-US" sz="3600" u="none" cap="none" strike="noStrike">
                <a:solidFill>
                  <a:schemeClr val="dk1"/>
                </a:solidFill>
                <a:latin typeface="Calibri"/>
                <a:ea typeface="Calibri"/>
                <a:cs typeface="Calibri"/>
                <a:sym typeface="Calibri"/>
              </a:rPr>
              <a:t>Your mentoring team (staff, family and professionals)</a:t>
            </a:r>
            <a:endParaRPr b="0" i="0" sz="3600" u="none" cap="none" strike="noStrike">
              <a:solidFill>
                <a:srgbClr val="000000"/>
              </a:solidFill>
              <a:latin typeface="Arial"/>
              <a:ea typeface="Arial"/>
              <a:cs typeface="Arial"/>
              <a:sym typeface="Arial"/>
            </a:endParaRPr>
          </a:p>
          <a:p>
            <a:pPr indent="-457200" lvl="0" marL="457200" marR="0" rtl="0" algn="l">
              <a:lnSpc>
                <a:spcPct val="115000"/>
              </a:lnSpc>
              <a:spcBef>
                <a:spcPts val="0"/>
              </a:spcBef>
              <a:spcAft>
                <a:spcPts val="0"/>
              </a:spcAft>
              <a:buClr>
                <a:schemeClr val="dk1"/>
              </a:buClr>
              <a:buSzPts val="3600"/>
              <a:buFont typeface="Calibri"/>
              <a:buChar char="●"/>
            </a:pPr>
            <a:r>
              <a:rPr b="0" i="0" lang="en-US" sz="3600" u="none" cap="none" strike="noStrike">
                <a:solidFill>
                  <a:schemeClr val="dk1"/>
                </a:solidFill>
                <a:latin typeface="Calibri"/>
                <a:ea typeface="Calibri"/>
                <a:cs typeface="Calibri"/>
                <a:sym typeface="Calibri"/>
              </a:rPr>
              <a:t>University of Vermont or other </a:t>
            </a:r>
            <a:r>
              <a:rPr lang="en-US" sz="3600">
                <a:solidFill>
                  <a:schemeClr val="dk1"/>
                </a:solidFill>
                <a:latin typeface="Calibri"/>
                <a:ea typeface="Calibri"/>
                <a:cs typeface="Calibri"/>
                <a:sym typeface="Calibri"/>
              </a:rPr>
              <a:t>maple enterprise specialists</a:t>
            </a:r>
            <a:endParaRPr b="1" i="0" sz="3600" u="none" cap="none" strike="noStrike">
              <a:solidFill>
                <a:srgbClr val="000000"/>
              </a:solidFill>
              <a:latin typeface="Arial"/>
              <a:ea typeface="Arial"/>
              <a:cs typeface="Arial"/>
              <a:sym typeface="Arial"/>
            </a:endParaRPr>
          </a:p>
          <a:p>
            <a:pPr indent="-457200" lvl="0" marL="457200" marR="0" rtl="0" algn="l">
              <a:lnSpc>
                <a:spcPct val="115000"/>
              </a:lnSpc>
              <a:spcBef>
                <a:spcPts val="0"/>
              </a:spcBef>
              <a:spcAft>
                <a:spcPts val="0"/>
              </a:spcAft>
              <a:buClr>
                <a:schemeClr val="dk1"/>
              </a:buClr>
              <a:buSzPts val="3600"/>
              <a:buFont typeface="Calibri"/>
              <a:buChar char="●"/>
            </a:pPr>
            <a:r>
              <a:rPr lang="en-US" sz="3600">
                <a:solidFill>
                  <a:schemeClr val="dk1"/>
                </a:solidFill>
                <a:latin typeface="Calibri"/>
                <a:ea typeface="Calibri"/>
                <a:cs typeface="Calibri"/>
                <a:sym typeface="Calibri"/>
              </a:rPr>
              <a:t>Your local </a:t>
            </a:r>
            <a:r>
              <a:rPr b="0" i="0" lang="en-US" sz="3600" u="none" cap="none" strike="noStrike">
                <a:solidFill>
                  <a:schemeClr val="dk1"/>
                </a:solidFill>
                <a:latin typeface="Calibri"/>
                <a:ea typeface="Calibri"/>
                <a:cs typeface="Calibri"/>
                <a:sym typeface="Calibri"/>
              </a:rPr>
              <a:t>Small Business Development Center</a:t>
            </a:r>
            <a:r>
              <a:rPr lang="en-US" sz="3600">
                <a:solidFill>
                  <a:schemeClr val="dk1"/>
                </a:solidFill>
                <a:latin typeface="Calibri"/>
                <a:ea typeface="Calibri"/>
                <a:cs typeface="Calibri"/>
                <a:sym typeface="Calibri"/>
              </a:rPr>
              <a:t> </a:t>
            </a:r>
            <a:r>
              <a:rPr b="0" i="0" lang="en-US" sz="3600" u="none" cap="none" strike="noStrike">
                <a:solidFill>
                  <a:schemeClr val="dk1"/>
                </a:solidFill>
                <a:latin typeface="Calibri"/>
                <a:ea typeface="Calibri"/>
                <a:cs typeface="Calibri"/>
                <a:sym typeface="Calibri"/>
              </a:rPr>
              <a:t>(SBDC) </a:t>
            </a:r>
            <a:endParaRPr b="0" i="0" sz="3600" u="none" cap="none" strike="noStrike">
              <a:solidFill>
                <a:schemeClr val="dk1"/>
              </a:solidFill>
              <a:latin typeface="Calibri"/>
              <a:ea typeface="Calibri"/>
              <a:cs typeface="Calibri"/>
              <a:sym typeface="Calibri"/>
            </a:endParaRPr>
          </a:p>
          <a:p>
            <a:pPr indent="-457200" lvl="0" marL="457200" marR="0" rtl="0" algn="l">
              <a:lnSpc>
                <a:spcPct val="115000"/>
              </a:lnSpc>
              <a:spcBef>
                <a:spcPts val="0"/>
              </a:spcBef>
              <a:spcAft>
                <a:spcPts val="0"/>
              </a:spcAft>
              <a:buClr>
                <a:schemeClr val="dk1"/>
              </a:buClr>
              <a:buSzPts val="3600"/>
              <a:buFont typeface="Calibri"/>
              <a:buChar char="●"/>
            </a:pPr>
            <a:r>
              <a:rPr b="0" i="0" lang="en-US" sz="3600" u="none" cap="none" strike="noStrike">
                <a:solidFill>
                  <a:schemeClr val="dk1"/>
                </a:solidFill>
                <a:latin typeface="Calibri"/>
                <a:ea typeface="Calibri"/>
                <a:cs typeface="Calibri"/>
                <a:sym typeface="Calibri"/>
              </a:rPr>
              <a:t>Cooperative Extension Service</a:t>
            </a:r>
            <a:r>
              <a:rPr lang="en-US" sz="3600">
                <a:solidFill>
                  <a:schemeClr val="dk1"/>
                </a:solidFill>
                <a:latin typeface="Calibri"/>
                <a:ea typeface="Calibri"/>
                <a:cs typeface="Calibri"/>
                <a:sym typeface="Calibri"/>
              </a:rPr>
              <a:t> (at </a:t>
            </a:r>
            <a:r>
              <a:rPr b="0" i="0" lang="en-US" sz="3600" u="none" cap="none" strike="noStrike">
                <a:solidFill>
                  <a:schemeClr val="dk1"/>
                </a:solidFill>
                <a:latin typeface="Calibri"/>
                <a:ea typeface="Calibri"/>
                <a:cs typeface="Calibri"/>
                <a:sym typeface="Calibri"/>
              </a:rPr>
              <a:t>land-grant</a:t>
            </a:r>
            <a:r>
              <a:rPr lang="en-US" sz="3600">
                <a:solidFill>
                  <a:schemeClr val="dk1"/>
                </a:solidFill>
                <a:latin typeface="Calibri"/>
                <a:ea typeface="Calibri"/>
                <a:cs typeface="Calibri"/>
                <a:sym typeface="Calibri"/>
              </a:rPr>
              <a:t> universities)</a:t>
            </a:r>
            <a:endParaRPr b="0" i="0" sz="3600" u="none" cap="none" strike="noStrike">
              <a:solidFill>
                <a:schemeClr val="dk1"/>
              </a:solidFill>
              <a:latin typeface="Calibri"/>
              <a:ea typeface="Calibri"/>
              <a:cs typeface="Calibri"/>
              <a:sym typeface="Calibri"/>
            </a:endParaRPr>
          </a:p>
          <a:p>
            <a:pPr indent="-457200" lvl="0" marL="457200" marR="0" rtl="0" algn="l">
              <a:lnSpc>
                <a:spcPct val="115000"/>
              </a:lnSpc>
              <a:spcBef>
                <a:spcPts val="0"/>
              </a:spcBef>
              <a:spcAft>
                <a:spcPts val="0"/>
              </a:spcAft>
              <a:buClr>
                <a:schemeClr val="dk1"/>
              </a:buClr>
              <a:buSzPts val="3600"/>
              <a:buFont typeface="Calibri"/>
              <a:buChar char="●"/>
            </a:pPr>
            <a:r>
              <a:rPr b="0" i="0" lang="en-US" sz="3600" u="none" cap="none" strike="noStrike">
                <a:solidFill>
                  <a:schemeClr val="dk1"/>
                </a:solidFill>
                <a:latin typeface="Calibri"/>
                <a:ea typeface="Calibri"/>
                <a:cs typeface="Calibri"/>
                <a:sym typeface="Calibri"/>
              </a:rPr>
              <a:t>Senior Corps of Retired Executives (SCORE)</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g1c35c11968e_0_152"/>
          <p:cNvSpPr txBox="1"/>
          <p:nvPr>
            <p:ph type="title"/>
          </p:nvPr>
        </p:nvSpPr>
        <p:spPr>
          <a:xfrm>
            <a:off x="416175" y="237275"/>
            <a:ext cx="28758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Action Plan</a:t>
            </a:r>
            <a:endParaRPr/>
          </a:p>
        </p:txBody>
      </p:sp>
      <p:graphicFrame>
        <p:nvGraphicFramePr>
          <p:cNvPr id="225" name="Google Shape;225;g1c35c11968e_0_152"/>
          <p:cNvGraphicFramePr/>
          <p:nvPr/>
        </p:nvGraphicFramePr>
        <p:xfrm>
          <a:off x="416175" y="2272245"/>
          <a:ext cx="3000000" cy="3000000"/>
        </p:xfrm>
        <a:graphic>
          <a:graphicData uri="http://schemas.openxmlformats.org/drawingml/2006/table">
            <a:tbl>
              <a:tblPr bandRow="1" firstRow="1">
                <a:noFill/>
                <a:tableStyleId>{DB557F35-01E4-45E0-8491-08FB47E5DA1A}</a:tableStyleId>
              </a:tblPr>
              <a:tblGrid>
                <a:gridCol w="4201425"/>
                <a:gridCol w="567900"/>
                <a:gridCol w="543200"/>
                <a:gridCol w="572800"/>
                <a:gridCol w="2632775"/>
              </a:tblGrid>
              <a:tr h="9996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Activity</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Yes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No</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N/A</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Action Plan, timeframe and assignment</a:t>
                      </a:r>
                      <a:endParaRPr sz="1400" u="none" cap="none" strike="noStrike"/>
                    </a:p>
                  </a:txBody>
                  <a:tcPr marT="45725" marB="45725" marR="91450" marL="91450"/>
                </a:tc>
              </a:tr>
              <a:tr h="66900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Assemble a list of </a:t>
                      </a:r>
                      <a:r>
                        <a:rPr lang="en-US" sz="1800"/>
                        <a:t>mentors and stakeholders</a:t>
                      </a:r>
                      <a:r>
                        <a:rPr lang="en-US" sz="1800" u="none" cap="none" strike="noStrike"/>
                        <a:t> for your enterprise</a:t>
                      </a:r>
                      <a:endParaRPr sz="1800" u="none" cap="none" strike="noStrike"/>
                    </a:p>
                  </a:txBody>
                  <a:tcPr marT="45725" marB="45725" marR="91450" marL="91450">
                    <a:lnB cap="flat" cmpd="sng" w="381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Ongoing</a:t>
                      </a:r>
                      <a:endParaRPr sz="1800" u="none" cap="none" strike="noStrike"/>
                    </a:p>
                  </a:txBody>
                  <a:tcPr marT="45725" marB="45725" marR="91450" marL="91450">
                    <a:lnB cap="flat" cmpd="sng" w="12700">
                      <a:solidFill>
                        <a:schemeClr val="lt1"/>
                      </a:solidFill>
                      <a:prstDash val="solid"/>
                      <a:round/>
                      <a:headEnd len="sm" w="sm" type="none"/>
                      <a:tailEnd len="sm" w="sm" type="none"/>
                    </a:lnB>
                  </a:tcPr>
                </a:tc>
              </a:tr>
              <a:tr h="66900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Conduct SWOT Assessment</a:t>
                      </a:r>
                      <a:r>
                        <a:rPr lang="en-US" sz="1800"/>
                        <a:t> and SWOT Action Plan</a:t>
                      </a:r>
                      <a:r>
                        <a:rPr lang="en-US" sz="1800" u="none" cap="none" strike="noStrike"/>
                        <a:t> for your maple enterprise</a:t>
                      </a:r>
                      <a:endParaRPr sz="1400" u="none" cap="none" strike="noStrike"/>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800"/>
                        <a:t>This</a:t>
                      </a:r>
                      <a:r>
                        <a:rPr lang="en-US" sz="1800" u="none" cap="none" strike="noStrike"/>
                        <a:t> </a:t>
                      </a:r>
                      <a:r>
                        <a:rPr lang="en-US" sz="1800"/>
                        <a:t>Module</a:t>
                      </a:r>
                      <a:r>
                        <a:rPr lang="en-US" sz="1800" u="none" cap="none" strike="noStrike"/>
                        <a:t> (#2)</a:t>
                      </a:r>
                      <a:endParaRPr sz="1800" u="none" cap="none" strike="noStrike"/>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r>
              <a:tr h="66900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Develop a marketing mindset for your maple enterprise</a:t>
                      </a:r>
                      <a:endParaRPr sz="1400" u="none" cap="none" strike="noStrike"/>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800"/>
                        <a:t>Module </a:t>
                      </a:r>
                      <a:r>
                        <a:rPr lang="en-US" sz="1800" u="none" cap="none" strike="noStrike"/>
                        <a:t>(#3)</a:t>
                      </a:r>
                      <a:endParaRPr sz="1800" u="none" cap="none" strike="noStrike"/>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5712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Develop </a:t>
                      </a:r>
                      <a:r>
                        <a:rPr lang="en-US" sz="1800"/>
                        <a:t>a marketing strategy/plan</a:t>
                      </a:r>
                      <a:endParaRPr sz="1800" u="none" cap="none" strike="noStrike"/>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chemeClr val="lt1"/>
                      </a:solidFill>
                      <a:prstDash val="solid"/>
                      <a:round/>
                      <a:headEnd len="sm" w="sm" type="none"/>
                      <a:tailEnd len="sm" w="sm" type="none"/>
                    </a:lnL>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800"/>
                        <a:t>Module (#5)</a:t>
                      </a:r>
                      <a:endParaRPr sz="1800" u="none" cap="none" strike="noStrike"/>
                    </a:p>
                  </a:txBody>
                  <a:tcPr marT="45725" marB="45725" marR="91450" marL="91450">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57125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chemeClr val="lt1"/>
                      </a:solidFill>
                      <a:prstDash val="solid"/>
                      <a:round/>
                      <a:headEnd len="sm" w="sm" type="none"/>
                      <a:tailEnd len="sm" w="sm" type="none"/>
                    </a:lnL>
                    <a:lnT cap="flat" cmpd="sng" w="12700">
                      <a:solidFill>
                        <a:schemeClr val="lt1"/>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T cap="flat" cmpd="sng" w="12700">
                      <a:solidFill>
                        <a:schemeClr val="lt1"/>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T cap="flat" cmpd="sng" w="12700">
                      <a:solidFill>
                        <a:schemeClr val="lt1"/>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T cap="flat" cmpd="sng" w="12700">
                      <a:solidFill>
                        <a:schemeClr val="lt1"/>
                      </a:solidFill>
                      <a:prstDash val="solid"/>
                      <a:round/>
                      <a:headEnd len="sm" w="sm" type="none"/>
                      <a:tailEnd len="sm" w="sm" type="none"/>
                    </a:lnT>
                  </a:tcPr>
                </a:tc>
              </a:tr>
            </a:tbl>
          </a:graphicData>
        </a:graphic>
      </p:graphicFrame>
      <p:pic>
        <p:nvPicPr>
          <p:cNvPr id="226" name="Google Shape;226;g1c35c11968e_0_152"/>
          <p:cNvPicPr preferRelativeResize="0"/>
          <p:nvPr/>
        </p:nvPicPr>
        <p:blipFill rotWithShape="1">
          <a:blip r:embed="rId3">
            <a:alphaModFix/>
          </a:blip>
          <a:srcRect b="0" l="21690" r="26207" t="0"/>
          <a:stretch/>
        </p:blipFill>
        <p:spPr>
          <a:xfrm>
            <a:off x="9357725" y="116050"/>
            <a:ext cx="2589201" cy="66259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g2018a71b904_0_16"/>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Resources for this Module:</a:t>
            </a:r>
            <a:endParaRPr/>
          </a:p>
        </p:txBody>
      </p:sp>
      <p:sp>
        <p:nvSpPr>
          <p:cNvPr id="232" name="Google Shape;232;g2018a71b904_0_16"/>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342900" lvl="0" marL="457200" rtl="0" algn="l">
              <a:spcBef>
                <a:spcPts val="1000"/>
              </a:spcBef>
              <a:spcAft>
                <a:spcPts val="0"/>
              </a:spcAft>
              <a:buSzPts val="1800"/>
              <a:buChar char="•"/>
            </a:pPr>
            <a:r>
              <a:rPr lang="en-US"/>
              <a:t>Here is a link to a Y</a:t>
            </a:r>
            <a:r>
              <a:rPr lang="en-US"/>
              <a:t>outube</a:t>
            </a:r>
            <a:r>
              <a:rPr lang="en-US"/>
              <a:t> video that helps explain the SWOT method:</a:t>
            </a:r>
            <a:r>
              <a:rPr lang="en-US" sz="3700"/>
              <a:t> </a:t>
            </a:r>
            <a:r>
              <a:rPr lang="en-US" sz="2200" u="sng">
                <a:solidFill>
                  <a:schemeClr val="hlink"/>
                </a:solidFill>
                <a:latin typeface="Arial"/>
                <a:ea typeface="Arial"/>
                <a:cs typeface="Arial"/>
                <a:sym typeface="Arial"/>
                <a:hlinkClick r:id="rId3"/>
              </a:rPr>
              <a:t>https://www.youtube.com/watch?v=JXXHqM6RzZQ</a:t>
            </a:r>
            <a:endParaRPr sz="2200" u="sng">
              <a:solidFill>
                <a:schemeClr val="hlink"/>
              </a:solidFill>
              <a:latin typeface="Arial"/>
              <a:ea typeface="Arial"/>
              <a:cs typeface="Arial"/>
              <a:sym typeface="Arial"/>
            </a:endParaRPr>
          </a:p>
          <a:p>
            <a:pPr indent="0" lvl="0" marL="0" rtl="0" algn="l">
              <a:spcBef>
                <a:spcPts val="1000"/>
              </a:spcBef>
              <a:spcAft>
                <a:spcPts val="0"/>
              </a:spcAft>
              <a:buNone/>
            </a:pPr>
            <a:r>
              <a:t/>
            </a:r>
            <a:endParaRPr sz="2200" u="sng">
              <a:solidFill>
                <a:schemeClr val="hlink"/>
              </a:solidFill>
              <a:latin typeface="Arial"/>
              <a:ea typeface="Arial"/>
              <a:cs typeface="Arial"/>
              <a:sym typeface="Arial"/>
            </a:endParaRPr>
          </a:p>
          <a:p>
            <a:pPr indent="-342900" lvl="0" marL="457200" rtl="0" algn="l">
              <a:spcBef>
                <a:spcPts val="1000"/>
              </a:spcBef>
              <a:spcAft>
                <a:spcPts val="0"/>
              </a:spcAft>
              <a:buSzPts val="1800"/>
              <a:buChar char="•"/>
            </a:pPr>
            <a:r>
              <a:rPr lang="en-US"/>
              <a:t>There are several other resources online that introduce SWOT</a:t>
            </a:r>
            <a:endParaRPr/>
          </a:p>
          <a:p>
            <a:pPr indent="0" lvl="0" marL="0" rtl="0" algn="l">
              <a:spcBef>
                <a:spcPts val="1000"/>
              </a:spcBef>
              <a:spcAft>
                <a:spcPts val="0"/>
              </a:spcAft>
              <a:buNone/>
            </a:pPr>
            <a:r>
              <a:t/>
            </a:r>
            <a:endParaRPr/>
          </a:p>
          <a:p>
            <a:pPr indent="-342900" lvl="0" marL="457200" rtl="0" algn="l">
              <a:spcBef>
                <a:spcPts val="1000"/>
              </a:spcBef>
              <a:spcAft>
                <a:spcPts val="0"/>
              </a:spcAft>
              <a:buSzPts val="1800"/>
              <a:buChar char="•"/>
            </a:pPr>
            <a:r>
              <a:rPr lang="en-US"/>
              <a:t>SWOT examples are given in </a:t>
            </a:r>
            <a:r>
              <a:rPr lang="en-US"/>
              <a:t>several</a:t>
            </a:r>
            <a:r>
              <a:rPr lang="en-US"/>
              <a:t> business manuals and texts</a:t>
            </a:r>
            <a:endParaRPr/>
          </a:p>
          <a:p>
            <a:pPr indent="0" lvl="0" marL="0" rtl="0" algn="l">
              <a:spcBef>
                <a:spcPts val="1000"/>
              </a:spcBef>
              <a:spcAft>
                <a:spcPts val="0"/>
              </a:spcAft>
              <a:buNone/>
            </a:pPr>
            <a:r>
              <a:t/>
            </a:r>
            <a:endParaRPr/>
          </a:p>
          <a:p>
            <a:pPr indent="-342900" lvl="0" marL="457200" rtl="0" algn="l">
              <a:spcBef>
                <a:spcPts val="1000"/>
              </a:spcBef>
              <a:spcAft>
                <a:spcPts val="0"/>
              </a:spcAft>
              <a:buSzPts val="1800"/>
              <a:buChar char="•"/>
            </a:pPr>
            <a:r>
              <a:rPr lang="en-US"/>
              <a:t>Refer also to Small Business Development Center publications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g2769aca7c84_0_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Did I learn what I needed to know?</a:t>
            </a:r>
            <a:endParaRPr/>
          </a:p>
        </p:txBody>
      </p:sp>
      <p:sp>
        <p:nvSpPr>
          <p:cNvPr id="238" name="Google Shape;238;g2769aca7c84_0_0"/>
          <p:cNvSpPr txBox="1"/>
          <p:nvPr>
            <p:ph idx="1" type="body"/>
          </p:nvPr>
        </p:nvSpPr>
        <p:spPr>
          <a:xfrm>
            <a:off x="838200" y="1567700"/>
            <a:ext cx="10515600" cy="51267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a:p>
            <a:pPr indent="-342900" lvl="0" marL="457200" rtl="0" algn="l">
              <a:lnSpc>
                <a:spcPct val="115000"/>
              </a:lnSpc>
              <a:spcBef>
                <a:spcPts val="0"/>
              </a:spcBef>
              <a:spcAft>
                <a:spcPts val="0"/>
              </a:spcAft>
              <a:buSzPts val="1800"/>
              <a:buChar char="•"/>
            </a:pPr>
            <a:r>
              <a:rPr lang="en-US"/>
              <a:t>Please complete the Evaluation Form for this module</a:t>
            </a:r>
            <a:endParaRPr/>
          </a:p>
          <a:p>
            <a:pPr indent="-342900" lvl="0" marL="457200" rtl="0" algn="l">
              <a:lnSpc>
                <a:spcPct val="115000"/>
              </a:lnSpc>
              <a:spcBef>
                <a:spcPts val="0"/>
              </a:spcBef>
              <a:spcAft>
                <a:spcPts val="0"/>
              </a:spcAft>
              <a:buSzPts val="1800"/>
              <a:buChar char="•"/>
            </a:pPr>
            <a:r>
              <a:rPr lang="en-US"/>
              <a:t>This will help us make sure that your needs have been met, and that future training modules will be useful to you</a:t>
            </a:r>
            <a:endParaRPr/>
          </a:p>
          <a:p>
            <a:pPr indent="-342900" lvl="0" marL="457200" rtl="0" algn="l">
              <a:lnSpc>
                <a:spcPct val="115000"/>
              </a:lnSpc>
              <a:spcBef>
                <a:spcPts val="0"/>
              </a:spcBef>
              <a:spcAft>
                <a:spcPts val="0"/>
              </a:spcAft>
              <a:buSzPts val="1800"/>
              <a:buChar char="•"/>
            </a:pPr>
            <a:r>
              <a:rPr lang="en-US"/>
              <a:t>Are there any other topics in this area for which you would like information?</a:t>
            </a:r>
            <a:endParaRPr/>
          </a:p>
          <a:p>
            <a:pPr indent="0" lvl="0" marL="457200" rtl="0" algn="l">
              <a:spcBef>
                <a:spcPts val="0"/>
              </a:spcBef>
              <a:spcAft>
                <a:spcPts val="0"/>
              </a:spcAft>
              <a:buNone/>
            </a:pPr>
            <a:r>
              <a:t/>
            </a:r>
            <a:endParaRPr/>
          </a:p>
          <a:p>
            <a:pPr indent="0" lvl="0" marL="0" rtl="0" algn="ctr">
              <a:spcBef>
                <a:spcPts val="0"/>
              </a:spcBef>
              <a:spcAft>
                <a:spcPts val="0"/>
              </a:spcAft>
              <a:buNone/>
            </a:pPr>
            <a:r>
              <a:rPr b="1" lang="en-US" sz="3800"/>
              <a:t>Thank you for for your participation</a:t>
            </a:r>
            <a:endParaRPr b="1" sz="3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g1c35c11968e_0_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Before you start this module….</a:t>
            </a:r>
            <a:endParaRPr/>
          </a:p>
        </p:txBody>
      </p:sp>
      <p:sp>
        <p:nvSpPr>
          <p:cNvPr id="95" name="Google Shape;95;g1c35c11968e_0_0"/>
          <p:cNvSpPr txBox="1"/>
          <p:nvPr>
            <p:ph idx="1" type="body"/>
          </p:nvPr>
        </p:nvSpPr>
        <p:spPr>
          <a:xfrm>
            <a:off x="838200" y="1382500"/>
            <a:ext cx="10515600" cy="4351200"/>
          </a:xfrm>
          <a:prstGeom prst="rect">
            <a:avLst/>
          </a:prstGeom>
          <a:noFill/>
          <a:ln>
            <a:noFill/>
          </a:ln>
        </p:spPr>
        <p:txBody>
          <a:bodyPr anchorCtr="0" anchor="t" bIns="45700" lIns="91425" spcFirstLastPara="1" rIns="91425" wrap="square" tIns="45700">
            <a:noAutofit/>
          </a:bodyPr>
          <a:lstStyle/>
          <a:p>
            <a:pPr indent="-228600" lvl="0" marL="228600" rtl="0" algn="l">
              <a:lnSpc>
                <a:spcPct val="150000"/>
              </a:lnSpc>
              <a:spcBef>
                <a:spcPts val="0"/>
              </a:spcBef>
              <a:spcAft>
                <a:spcPts val="0"/>
              </a:spcAft>
              <a:buClr>
                <a:schemeClr val="dk1"/>
              </a:buClr>
              <a:buSzPts val="3100"/>
              <a:buChar char="•"/>
            </a:pPr>
            <a:r>
              <a:rPr lang="en-US" sz="3100"/>
              <a:t>Download this module’s worksheet</a:t>
            </a:r>
            <a:endParaRPr sz="3100"/>
          </a:p>
          <a:p>
            <a:pPr indent="-228600" lvl="0" marL="228600" rtl="0" algn="l">
              <a:lnSpc>
                <a:spcPct val="150000"/>
              </a:lnSpc>
              <a:spcBef>
                <a:spcPts val="0"/>
              </a:spcBef>
              <a:spcAft>
                <a:spcPts val="0"/>
              </a:spcAft>
              <a:buClr>
                <a:schemeClr val="dk1"/>
              </a:buClr>
              <a:buSzPts val="3100"/>
              <a:buChar char="•"/>
            </a:pPr>
            <a:r>
              <a:rPr lang="en-US" sz="3100"/>
              <a:t>Be familiar with the learning objectives </a:t>
            </a:r>
            <a:endParaRPr sz="3100"/>
          </a:p>
          <a:p>
            <a:pPr indent="-228600" lvl="0" marL="228600" rtl="0" algn="l">
              <a:lnSpc>
                <a:spcPct val="150000"/>
              </a:lnSpc>
              <a:spcBef>
                <a:spcPts val="0"/>
              </a:spcBef>
              <a:spcAft>
                <a:spcPts val="0"/>
              </a:spcAft>
              <a:buClr>
                <a:schemeClr val="dk1"/>
              </a:buClr>
              <a:buSzPts val="3100"/>
              <a:buChar char="•"/>
            </a:pPr>
            <a:r>
              <a:rPr lang="en-US" sz="3100"/>
              <a:t>Have handy your business planning notebook</a:t>
            </a:r>
            <a:endParaRPr sz="3100"/>
          </a:p>
          <a:p>
            <a:pPr indent="-228600" lvl="0" marL="228600" rtl="0" algn="l">
              <a:lnSpc>
                <a:spcPct val="150000"/>
              </a:lnSpc>
              <a:spcBef>
                <a:spcPts val="1000"/>
              </a:spcBef>
              <a:spcAft>
                <a:spcPts val="0"/>
              </a:spcAft>
              <a:buClr>
                <a:schemeClr val="dk1"/>
              </a:buClr>
              <a:buSzPts val="3100"/>
              <a:buChar char="•"/>
            </a:pPr>
            <a:r>
              <a:rPr lang="en-US" sz="3100"/>
              <a:t>Consider working on this module with some of your team</a:t>
            </a:r>
            <a:endParaRPr sz="3100"/>
          </a:p>
          <a:p>
            <a:pPr indent="0" lvl="0" marL="0" rtl="0" algn="l">
              <a:lnSpc>
                <a:spcPct val="150000"/>
              </a:lnSpc>
              <a:spcBef>
                <a:spcPts val="1000"/>
              </a:spcBef>
              <a:spcAft>
                <a:spcPts val="0"/>
              </a:spcAft>
              <a:buSzPts val="1800"/>
              <a:buNone/>
            </a:pPr>
            <a:r>
              <a:t/>
            </a:r>
            <a:endParaRPr sz="3100"/>
          </a:p>
        </p:txBody>
      </p:sp>
      <p:pic>
        <p:nvPicPr>
          <p:cNvPr id="96" name="Google Shape;96;g1c35c11968e_0_0"/>
          <p:cNvPicPr preferRelativeResize="0"/>
          <p:nvPr/>
        </p:nvPicPr>
        <p:blipFill>
          <a:blip r:embed="rId3">
            <a:alphaModFix/>
          </a:blip>
          <a:stretch>
            <a:fillRect/>
          </a:stretch>
        </p:blipFill>
        <p:spPr>
          <a:xfrm>
            <a:off x="8314500" y="4422550"/>
            <a:ext cx="3782049" cy="22963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1" name="Shape 101"/>
        <p:cNvGrpSpPr/>
        <p:nvPr/>
      </p:nvGrpSpPr>
      <p:grpSpPr>
        <a:xfrm>
          <a:off x="0" y="0"/>
          <a:ext cx="0" cy="0"/>
          <a:chOff x="0" y="0"/>
          <a:chExt cx="0" cy="0"/>
        </a:xfrm>
      </p:grpSpPr>
      <p:sp>
        <p:nvSpPr>
          <p:cNvPr id="102" name="Google Shape;102;g1c35c11968e_0_6"/>
          <p:cNvSpPr/>
          <p:nvPr/>
        </p:nvSpPr>
        <p:spPr>
          <a:xfrm>
            <a:off x="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3" name="Google Shape;103;g1c35c11968e_0_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lang="en-US" sz="5400"/>
              <a:t>Module</a:t>
            </a:r>
            <a:r>
              <a:rPr lang="en-US" sz="5400"/>
              <a:t> objectives:</a:t>
            </a:r>
            <a:endParaRPr/>
          </a:p>
        </p:txBody>
      </p:sp>
      <p:sp>
        <p:nvSpPr>
          <p:cNvPr id="104" name="Google Shape;104;g1c35c11968e_0_6"/>
          <p:cNvSpPr/>
          <p:nvPr/>
        </p:nvSpPr>
        <p:spPr>
          <a:xfrm>
            <a:off x="838200" y="1865313"/>
            <a:ext cx="10424160" cy="18288"/>
          </a:xfrm>
          <a:custGeom>
            <a:rect b="b" l="l" r="r" t="t"/>
            <a:pathLst>
              <a:path extrusionOk="0" fill="none" h="18288" w="1042416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extrusionOk="0" h="18288" w="1042416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105" name="Google Shape;105;g1c35c11968e_0_6"/>
          <p:cNvGrpSpPr/>
          <p:nvPr/>
        </p:nvGrpSpPr>
        <p:grpSpPr>
          <a:xfrm>
            <a:off x="841280" y="2491686"/>
            <a:ext cx="10509483" cy="3421800"/>
            <a:chOff x="3080" y="263599"/>
            <a:chExt cx="10509483" cy="3421800"/>
          </a:xfrm>
        </p:grpSpPr>
        <p:sp>
          <p:nvSpPr>
            <p:cNvPr id="106" name="Google Shape;106;g1c35c11968e_0_6"/>
            <p:cNvSpPr/>
            <p:nvPr/>
          </p:nvSpPr>
          <p:spPr>
            <a:xfrm>
              <a:off x="3080" y="263599"/>
              <a:ext cx="2444100" cy="3421800"/>
            </a:xfrm>
            <a:prstGeom prst="rect">
              <a:avLst/>
            </a:prstGeom>
            <a:solidFill>
              <a:srgbClr val="CFDEEF">
                <a:alpha val="89019"/>
              </a:srgbClr>
            </a:solidFill>
            <a:ln cap="flat" cmpd="sng" w="12700">
              <a:solidFill>
                <a:srgbClr val="CFDEEF">
                  <a:alpha val="89019"/>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g1c35c11968e_0_6"/>
            <p:cNvSpPr txBox="1"/>
            <p:nvPr/>
          </p:nvSpPr>
          <p:spPr>
            <a:xfrm>
              <a:off x="3080" y="1481886"/>
              <a:ext cx="2444100" cy="2052900"/>
            </a:xfrm>
            <a:prstGeom prst="rect">
              <a:avLst/>
            </a:prstGeom>
            <a:noFill/>
            <a:ln>
              <a:noFill/>
            </a:ln>
          </p:spPr>
          <p:txBody>
            <a:bodyPr anchorCtr="0" anchor="t" bIns="330200" lIns="190525" spcFirstLastPara="1" rIns="190525" wrap="square" tIns="330200">
              <a:noAutofit/>
            </a:bodyPr>
            <a:lstStyle/>
            <a:p>
              <a:pPr indent="0" lvl="0" marL="0" marR="0" rtl="0" algn="l">
                <a:lnSpc>
                  <a:spcPct val="90000"/>
                </a:lnSpc>
                <a:spcBef>
                  <a:spcPts val="0"/>
                </a:spcBef>
                <a:spcAft>
                  <a:spcPts val="0"/>
                </a:spcAft>
                <a:buClr>
                  <a:schemeClr val="dk1"/>
                </a:buClr>
                <a:buSzPts val="1700"/>
                <a:buFont typeface="Calibri"/>
                <a:buNone/>
              </a:pPr>
              <a:r>
                <a:rPr lang="en-US" sz="2400">
                  <a:solidFill>
                    <a:schemeClr val="dk1"/>
                  </a:solidFill>
                  <a:latin typeface="Calibri"/>
                  <a:ea typeface="Calibri"/>
                  <a:cs typeface="Calibri"/>
                  <a:sym typeface="Calibri"/>
                </a:rPr>
                <a:t>Understand the importance of self-assessment in the decision making process</a:t>
              </a:r>
              <a:endParaRPr b="0" i="0" sz="2400" u="none" cap="none" strike="noStrike">
                <a:solidFill>
                  <a:schemeClr val="dk1"/>
                </a:solidFill>
                <a:latin typeface="Calibri"/>
                <a:ea typeface="Calibri"/>
                <a:cs typeface="Calibri"/>
                <a:sym typeface="Calibri"/>
              </a:endParaRPr>
            </a:p>
          </p:txBody>
        </p:sp>
        <p:sp>
          <p:nvSpPr>
            <p:cNvPr id="108" name="Google Shape;108;g1c35c11968e_0_6"/>
            <p:cNvSpPr/>
            <p:nvPr/>
          </p:nvSpPr>
          <p:spPr>
            <a:xfrm>
              <a:off x="711856" y="605766"/>
              <a:ext cx="1026600" cy="1026600"/>
            </a:xfrm>
            <a:prstGeom prst="ellipse">
              <a:avLst/>
            </a:prstGeom>
            <a:solidFill>
              <a:srgbClr val="599BD5"/>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g1c35c11968e_0_6"/>
            <p:cNvSpPr txBox="1"/>
            <p:nvPr/>
          </p:nvSpPr>
          <p:spPr>
            <a:xfrm>
              <a:off x="862184" y="756094"/>
              <a:ext cx="725700" cy="725700"/>
            </a:xfrm>
            <a:prstGeom prst="rect">
              <a:avLst/>
            </a:prstGeom>
            <a:noFill/>
            <a:ln>
              <a:noFill/>
            </a:ln>
          </p:spPr>
          <p:txBody>
            <a:bodyPr anchorCtr="0" anchor="ctr" bIns="12700" lIns="80025" spcFirstLastPara="1" rIns="80025" wrap="square" tIns="12700">
              <a:noAutofit/>
            </a:bodyPr>
            <a:lstStyle/>
            <a:p>
              <a:pPr indent="0" lvl="0" marL="0" marR="0" rtl="0" algn="ctr">
                <a:lnSpc>
                  <a:spcPct val="90000"/>
                </a:lnSpc>
                <a:spcBef>
                  <a:spcPts val="0"/>
                </a:spcBef>
                <a:spcAft>
                  <a:spcPts val="0"/>
                </a:spcAft>
                <a:buClr>
                  <a:schemeClr val="lt1"/>
                </a:buClr>
                <a:buSzPts val="4800"/>
                <a:buFont typeface="Calibri"/>
                <a:buNone/>
              </a:pPr>
              <a:r>
                <a:rPr b="0" i="0" lang="en-US" sz="4800" u="none" cap="none" strike="noStrike">
                  <a:solidFill>
                    <a:schemeClr val="lt1"/>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110" name="Google Shape;110;g1c35c11968e_0_6"/>
            <p:cNvSpPr/>
            <p:nvPr/>
          </p:nvSpPr>
          <p:spPr>
            <a:xfrm>
              <a:off x="3080" y="3685204"/>
              <a:ext cx="2444100" cy="0"/>
            </a:xfrm>
            <a:prstGeom prst="rect">
              <a:avLst/>
            </a:prstGeom>
            <a:solidFill>
              <a:srgbClr val="55B6D0"/>
            </a:solidFill>
            <a:ln cap="flat" cmpd="sng" w="12700">
              <a:solidFill>
                <a:srgbClr val="55B6D0"/>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g1c35c11968e_0_6"/>
            <p:cNvSpPr/>
            <p:nvPr/>
          </p:nvSpPr>
          <p:spPr>
            <a:xfrm>
              <a:off x="2691541" y="263599"/>
              <a:ext cx="2444100" cy="3421800"/>
            </a:xfrm>
            <a:prstGeom prst="rect">
              <a:avLst/>
            </a:prstGeom>
            <a:solidFill>
              <a:srgbClr val="CDEAE8">
                <a:alpha val="89019"/>
              </a:srgbClr>
            </a:solidFill>
            <a:ln cap="flat" cmpd="sng" w="12700">
              <a:solidFill>
                <a:srgbClr val="CDEAE8">
                  <a:alpha val="89019"/>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g1c35c11968e_0_6"/>
            <p:cNvSpPr txBox="1"/>
            <p:nvPr/>
          </p:nvSpPr>
          <p:spPr>
            <a:xfrm>
              <a:off x="2691516" y="1557049"/>
              <a:ext cx="2444100" cy="2052900"/>
            </a:xfrm>
            <a:prstGeom prst="rect">
              <a:avLst/>
            </a:prstGeom>
            <a:noFill/>
            <a:ln>
              <a:noFill/>
            </a:ln>
          </p:spPr>
          <p:txBody>
            <a:bodyPr anchorCtr="0" anchor="t" bIns="330200" lIns="190525" spcFirstLastPara="1" rIns="190525" wrap="square" tIns="330200">
              <a:noAutofit/>
            </a:bodyPr>
            <a:lstStyle/>
            <a:p>
              <a:pPr indent="0" lvl="0" marL="0" marR="0" rtl="0" algn="l">
                <a:lnSpc>
                  <a:spcPct val="90000"/>
                </a:lnSpc>
                <a:spcBef>
                  <a:spcPts val="0"/>
                </a:spcBef>
                <a:spcAft>
                  <a:spcPts val="0"/>
                </a:spcAft>
                <a:buClr>
                  <a:schemeClr val="dk1"/>
                </a:buClr>
                <a:buSzPts val="1700"/>
                <a:buFont typeface="Calibri"/>
                <a:buNone/>
              </a:pPr>
              <a:r>
                <a:rPr lang="en-US" sz="2400">
                  <a:solidFill>
                    <a:schemeClr val="dk1"/>
                  </a:solidFill>
                  <a:latin typeface="Calibri"/>
                  <a:ea typeface="Calibri"/>
                  <a:cs typeface="Calibri"/>
                  <a:sym typeface="Calibri"/>
                </a:rPr>
                <a:t>Explore the best practices for self-assessment</a:t>
              </a:r>
              <a:endParaRPr b="0" i="0" sz="2400" u="none" cap="none" strike="noStrike">
                <a:solidFill>
                  <a:schemeClr val="dk1"/>
                </a:solidFill>
                <a:latin typeface="Calibri"/>
                <a:ea typeface="Calibri"/>
                <a:cs typeface="Calibri"/>
                <a:sym typeface="Calibri"/>
              </a:endParaRPr>
            </a:p>
          </p:txBody>
        </p:sp>
        <p:sp>
          <p:nvSpPr>
            <p:cNvPr id="113" name="Google Shape;113;g1c35c11968e_0_6"/>
            <p:cNvSpPr/>
            <p:nvPr/>
          </p:nvSpPr>
          <p:spPr>
            <a:xfrm>
              <a:off x="3400317" y="605766"/>
              <a:ext cx="1026600" cy="1026600"/>
            </a:xfrm>
            <a:prstGeom prst="ellipse">
              <a:avLst/>
            </a:prstGeom>
            <a:solidFill>
              <a:srgbClr val="51CBC3"/>
            </a:solidFill>
            <a:ln cap="flat" cmpd="sng" w="12700">
              <a:solidFill>
                <a:srgbClr val="51CB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g1c35c11968e_0_6"/>
            <p:cNvSpPr txBox="1"/>
            <p:nvPr/>
          </p:nvSpPr>
          <p:spPr>
            <a:xfrm>
              <a:off x="3550645" y="756094"/>
              <a:ext cx="725700" cy="725700"/>
            </a:xfrm>
            <a:prstGeom prst="rect">
              <a:avLst/>
            </a:prstGeom>
            <a:noFill/>
            <a:ln>
              <a:noFill/>
            </a:ln>
          </p:spPr>
          <p:txBody>
            <a:bodyPr anchorCtr="0" anchor="ctr" bIns="12700" lIns="80025" spcFirstLastPara="1" rIns="80025" wrap="square" tIns="12700">
              <a:noAutofit/>
            </a:bodyPr>
            <a:lstStyle/>
            <a:p>
              <a:pPr indent="0" lvl="0" marL="0" marR="0" rtl="0" algn="ctr">
                <a:lnSpc>
                  <a:spcPct val="90000"/>
                </a:lnSpc>
                <a:spcBef>
                  <a:spcPts val="0"/>
                </a:spcBef>
                <a:spcAft>
                  <a:spcPts val="0"/>
                </a:spcAft>
                <a:buClr>
                  <a:schemeClr val="lt1"/>
                </a:buClr>
                <a:buSzPts val="4800"/>
                <a:buFont typeface="Calibri"/>
                <a:buNone/>
              </a:pPr>
              <a:r>
                <a:rPr b="0" i="0" lang="en-US" sz="4800" u="none" cap="none" strike="noStrike">
                  <a:solidFill>
                    <a:schemeClr val="lt1"/>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115" name="Google Shape;115;g1c35c11968e_0_6"/>
            <p:cNvSpPr/>
            <p:nvPr/>
          </p:nvSpPr>
          <p:spPr>
            <a:xfrm>
              <a:off x="2691541" y="3685204"/>
              <a:ext cx="2444100" cy="0"/>
            </a:xfrm>
            <a:prstGeom prst="rect">
              <a:avLst/>
            </a:prstGeom>
            <a:solidFill>
              <a:srgbClr val="4DC69E"/>
            </a:solidFill>
            <a:ln cap="flat" cmpd="sng" w="12700">
              <a:solidFill>
                <a:srgbClr val="4DC69E"/>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g1c35c11968e_0_6"/>
            <p:cNvSpPr/>
            <p:nvPr/>
          </p:nvSpPr>
          <p:spPr>
            <a:xfrm>
              <a:off x="5380002" y="263599"/>
              <a:ext cx="2444100" cy="3421800"/>
            </a:xfrm>
            <a:prstGeom prst="rect">
              <a:avLst/>
            </a:prstGeom>
            <a:solidFill>
              <a:srgbClr val="CCE6D4">
                <a:alpha val="89019"/>
              </a:srgbClr>
            </a:solidFill>
            <a:ln cap="flat" cmpd="sng" w="12700">
              <a:solidFill>
                <a:srgbClr val="CCE6D4">
                  <a:alpha val="89019"/>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g1c35c11968e_0_6"/>
            <p:cNvSpPr txBox="1"/>
            <p:nvPr/>
          </p:nvSpPr>
          <p:spPr>
            <a:xfrm>
              <a:off x="5379977" y="1481886"/>
              <a:ext cx="2444100" cy="2052900"/>
            </a:xfrm>
            <a:prstGeom prst="rect">
              <a:avLst/>
            </a:prstGeom>
            <a:noFill/>
            <a:ln>
              <a:noFill/>
            </a:ln>
          </p:spPr>
          <p:txBody>
            <a:bodyPr anchorCtr="0" anchor="t" bIns="330200" lIns="190525" spcFirstLastPara="1" rIns="190525" wrap="square" tIns="330200">
              <a:noAutofit/>
            </a:bodyPr>
            <a:lstStyle/>
            <a:p>
              <a:pPr indent="0" lvl="0" marL="0" marR="0" rtl="0" algn="l">
                <a:lnSpc>
                  <a:spcPct val="90000"/>
                </a:lnSpc>
                <a:spcBef>
                  <a:spcPts val="0"/>
                </a:spcBef>
                <a:spcAft>
                  <a:spcPts val="0"/>
                </a:spcAft>
                <a:buClr>
                  <a:schemeClr val="dk1"/>
                </a:buClr>
                <a:buSzPts val="1700"/>
                <a:buFont typeface="Calibri"/>
                <a:buNone/>
              </a:pPr>
              <a:r>
                <a:rPr lang="en-US" sz="2400">
                  <a:solidFill>
                    <a:schemeClr val="dk1"/>
                  </a:solidFill>
                  <a:latin typeface="Calibri"/>
                  <a:ea typeface="Calibri"/>
                  <a:cs typeface="Calibri"/>
                  <a:sym typeface="Calibri"/>
                </a:rPr>
                <a:t>Conduct a SWOT assessment focused on the enterprise</a:t>
              </a:r>
              <a:endParaRPr b="0" i="0" sz="2400" u="none" cap="none" strike="noStrike">
                <a:solidFill>
                  <a:schemeClr val="dk1"/>
                </a:solidFill>
                <a:latin typeface="Calibri"/>
                <a:ea typeface="Calibri"/>
                <a:cs typeface="Calibri"/>
                <a:sym typeface="Calibri"/>
              </a:endParaRPr>
            </a:p>
          </p:txBody>
        </p:sp>
        <p:sp>
          <p:nvSpPr>
            <p:cNvPr id="118" name="Google Shape;118;g1c35c11968e_0_6"/>
            <p:cNvSpPr/>
            <p:nvPr/>
          </p:nvSpPr>
          <p:spPr>
            <a:xfrm>
              <a:off x="6088778" y="605766"/>
              <a:ext cx="1026600" cy="1026600"/>
            </a:xfrm>
            <a:prstGeom prst="ellipse">
              <a:avLst/>
            </a:prstGeom>
            <a:solidFill>
              <a:srgbClr val="4AC17A"/>
            </a:solidFill>
            <a:ln cap="flat" cmpd="sng" w="12700">
              <a:solidFill>
                <a:srgbClr val="4AC17A"/>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g1c35c11968e_0_6"/>
            <p:cNvSpPr txBox="1"/>
            <p:nvPr/>
          </p:nvSpPr>
          <p:spPr>
            <a:xfrm>
              <a:off x="6239119" y="605769"/>
              <a:ext cx="725700" cy="725700"/>
            </a:xfrm>
            <a:prstGeom prst="rect">
              <a:avLst/>
            </a:prstGeom>
            <a:noFill/>
            <a:ln>
              <a:noFill/>
            </a:ln>
          </p:spPr>
          <p:txBody>
            <a:bodyPr anchorCtr="0" anchor="ctr" bIns="12700" lIns="80025" spcFirstLastPara="1" rIns="80025" wrap="square" tIns="12700">
              <a:noAutofit/>
            </a:bodyPr>
            <a:lstStyle/>
            <a:p>
              <a:pPr indent="0" lvl="0" marL="0" marR="0" rtl="0" algn="ctr">
                <a:lnSpc>
                  <a:spcPct val="90000"/>
                </a:lnSpc>
                <a:spcBef>
                  <a:spcPts val="0"/>
                </a:spcBef>
                <a:spcAft>
                  <a:spcPts val="0"/>
                </a:spcAft>
                <a:buClr>
                  <a:schemeClr val="lt1"/>
                </a:buClr>
                <a:buSzPts val="4800"/>
                <a:buFont typeface="Calibri"/>
                <a:buNone/>
              </a:pPr>
              <a:r>
                <a:rPr b="0" i="0" lang="en-US" sz="4800" u="none" cap="none" strike="noStrike">
                  <a:solidFill>
                    <a:schemeClr val="lt1"/>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120" name="Google Shape;120;g1c35c11968e_0_6"/>
            <p:cNvSpPr/>
            <p:nvPr/>
          </p:nvSpPr>
          <p:spPr>
            <a:xfrm>
              <a:off x="5380002" y="3685204"/>
              <a:ext cx="2444100" cy="0"/>
            </a:xfrm>
            <a:prstGeom prst="rect">
              <a:avLst/>
            </a:prstGeom>
            <a:solidFill>
              <a:srgbClr val="46BC57"/>
            </a:solidFill>
            <a:ln cap="flat" cmpd="sng" w="12700">
              <a:solidFill>
                <a:srgbClr val="46BC57"/>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g1c35c11968e_0_6"/>
            <p:cNvSpPr/>
            <p:nvPr/>
          </p:nvSpPr>
          <p:spPr>
            <a:xfrm>
              <a:off x="8068463" y="263599"/>
              <a:ext cx="2444100" cy="3421800"/>
            </a:xfrm>
            <a:prstGeom prst="rect">
              <a:avLst/>
            </a:prstGeom>
            <a:solidFill>
              <a:srgbClr val="D3E1CC">
                <a:alpha val="89019"/>
              </a:srgbClr>
            </a:solidFill>
            <a:ln cap="flat" cmpd="sng" w="12700">
              <a:solidFill>
                <a:srgbClr val="D3E1CC">
                  <a:alpha val="89019"/>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g1c35c11968e_0_6"/>
            <p:cNvSpPr txBox="1"/>
            <p:nvPr/>
          </p:nvSpPr>
          <p:spPr>
            <a:xfrm>
              <a:off x="8068438" y="1557061"/>
              <a:ext cx="2444100" cy="2052900"/>
            </a:xfrm>
            <a:prstGeom prst="rect">
              <a:avLst/>
            </a:prstGeom>
            <a:noFill/>
            <a:ln>
              <a:noFill/>
            </a:ln>
          </p:spPr>
          <p:txBody>
            <a:bodyPr anchorCtr="0" anchor="t" bIns="330200" lIns="190525" spcFirstLastPara="1" rIns="190525" wrap="square" tIns="330200">
              <a:noAutofit/>
            </a:bodyPr>
            <a:lstStyle/>
            <a:p>
              <a:pPr indent="0" lvl="0" marL="0" marR="0" rtl="0" algn="l">
                <a:lnSpc>
                  <a:spcPct val="90000"/>
                </a:lnSpc>
                <a:spcBef>
                  <a:spcPts val="0"/>
                </a:spcBef>
                <a:spcAft>
                  <a:spcPts val="0"/>
                </a:spcAft>
                <a:buClr>
                  <a:schemeClr val="dk1"/>
                </a:buClr>
                <a:buSzPts val="1700"/>
                <a:buFont typeface="Calibri"/>
                <a:buNone/>
              </a:pPr>
              <a:r>
                <a:rPr lang="en-US" sz="2400">
                  <a:solidFill>
                    <a:schemeClr val="dk1"/>
                  </a:solidFill>
                  <a:latin typeface="Calibri"/>
                  <a:ea typeface="Calibri"/>
                  <a:cs typeface="Calibri"/>
                  <a:sym typeface="Calibri"/>
                </a:rPr>
                <a:t>Develop implementation strategies based on the SWOT findings</a:t>
              </a:r>
              <a:endParaRPr b="0" i="0" sz="2400" u="none" cap="none" strike="noStrike">
                <a:solidFill>
                  <a:schemeClr val="dk1"/>
                </a:solidFill>
                <a:latin typeface="Calibri"/>
                <a:ea typeface="Calibri"/>
                <a:cs typeface="Calibri"/>
                <a:sym typeface="Calibri"/>
              </a:endParaRPr>
            </a:p>
          </p:txBody>
        </p:sp>
        <p:sp>
          <p:nvSpPr>
            <p:cNvPr id="123" name="Google Shape;123;g1c35c11968e_0_6"/>
            <p:cNvSpPr/>
            <p:nvPr/>
          </p:nvSpPr>
          <p:spPr>
            <a:xfrm>
              <a:off x="8777239" y="605766"/>
              <a:ext cx="1026600" cy="1026600"/>
            </a:xfrm>
            <a:prstGeom prst="ellipse">
              <a:avLst/>
            </a:prstGeom>
            <a:solidFill>
              <a:srgbClr val="55B445"/>
            </a:solidFill>
            <a:ln cap="flat" cmpd="sng" w="12700">
              <a:solidFill>
                <a:srgbClr val="55B445"/>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g1c35c11968e_0_6"/>
            <p:cNvSpPr txBox="1"/>
            <p:nvPr/>
          </p:nvSpPr>
          <p:spPr>
            <a:xfrm>
              <a:off x="8927742" y="756094"/>
              <a:ext cx="725700" cy="725700"/>
            </a:xfrm>
            <a:prstGeom prst="rect">
              <a:avLst/>
            </a:prstGeom>
            <a:noFill/>
            <a:ln>
              <a:noFill/>
            </a:ln>
          </p:spPr>
          <p:txBody>
            <a:bodyPr anchorCtr="0" anchor="ctr" bIns="12700" lIns="80025" spcFirstLastPara="1" rIns="80025" wrap="square" tIns="12700">
              <a:noAutofit/>
            </a:bodyPr>
            <a:lstStyle/>
            <a:p>
              <a:pPr indent="0" lvl="0" marL="0" marR="0" rtl="0" algn="ctr">
                <a:lnSpc>
                  <a:spcPct val="90000"/>
                </a:lnSpc>
                <a:spcBef>
                  <a:spcPts val="0"/>
                </a:spcBef>
                <a:spcAft>
                  <a:spcPts val="0"/>
                </a:spcAft>
                <a:buClr>
                  <a:schemeClr val="lt1"/>
                </a:buClr>
                <a:buSzPts val="4800"/>
                <a:buFont typeface="Calibri"/>
                <a:buNone/>
              </a:pPr>
              <a:r>
                <a:rPr b="0" i="0" lang="en-US" sz="4800" u="none" cap="none" strike="noStrike">
                  <a:solidFill>
                    <a:schemeClr val="lt1"/>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sp>
          <p:nvSpPr>
            <p:cNvPr id="125" name="Google Shape;125;g1c35c11968e_0_6"/>
            <p:cNvSpPr/>
            <p:nvPr/>
          </p:nvSpPr>
          <p:spPr>
            <a:xfrm>
              <a:off x="8068463" y="3685204"/>
              <a:ext cx="2444100" cy="0"/>
            </a:xfrm>
            <a:prstGeom prst="rect">
              <a:avLst/>
            </a:prstGeom>
            <a:solidFill>
              <a:srgbClr val="6FAB46"/>
            </a:solidFill>
            <a:ln cap="flat" cmpd="sng" w="12700">
              <a:solidFill>
                <a:srgbClr val="6FAB46"/>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g201239a3abb_0_3"/>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What is a SWOT?</a:t>
            </a:r>
            <a:endParaRPr/>
          </a:p>
        </p:txBody>
      </p:sp>
      <p:sp>
        <p:nvSpPr>
          <p:cNvPr id="131" name="Google Shape;131;g201239a3abb_0_3"/>
          <p:cNvSpPr txBox="1"/>
          <p:nvPr>
            <p:ph idx="1" type="body"/>
          </p:nvPr>
        </p:nvSpPr>
        <p:spPr>
          <a:xfrm>
            <a:off x="278350" y="1825625"/>
            <a:ext cx="5953500" cy="47424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t>There are 4 areas that your self-assessment will consider:</a:t>
            </a:r>
            <a:endParaRPr/>
          </a:p>
          <a:p>
            <a:pPr indent="0" lvl="0" marL="0" rtl="0" algn="l">
              <a:spcBef>
                <a:spcPts val="1000"/>
              </a:spcBef>
              <a:spcAft>
                <a:spcPts val="0"/>
              </a:spcAft>
              <a:buNone/>
            </a:pPr>
            <a:r>
              <a:rPr lang="en-US"/>
              <a:t>	S-strengths</a:t>
            </a:r>
            <a:endParaRPr/>
          </a:p>
          <a:p>
            <a:pPr indent="0" lvl="0" marL="0" rtl="0" algn="l">
              <a:spcBef>
                <a:spcPts val="1000"/>
              </a:spcBef>
              <a:spcAft>
                <a:spcPts val="0"/>
              </a:spcAft>
              <a:buNone/>
            </a:pPr>
            <a:r>
              <a:rPr lang="en-US"/>
              <a:t>	W-weaknesses</a:t>
            </a:r>
            <a:endParaRPr/>
          </a:p>
          <a:p>
            <a:pPr indent="0" lvl="0" marL="0" rtl="0" algn="l">
              <a:spcBef>
                <a:spcPts val="1000"/>
              </a:spcBef>
              <a:spcAft>
                <a:spcPts val="0"/>
              </a:spcAft>
              <a:buNone/>
            </a:pPr>
            <a:r>
              <a:rPr lang="en-US"/>
              <a:t>	O-opportunities</a:t>
            </a:r>
            <a:endParaRPr/>
          </a:p>
          <a:p>
            <a:pPr indent="0" lvl="0" marL="0" rtl="0" algn="l">
              <a:spcBef>
                <a:spcPts val="1000"/>
              </a:spcBef>
              <a:spcAft>
                <a:spcPts val="0"/>
              </a:spcAft>
              <a:buNone/>
            </a:pPr>
            <a:r>
              <a:rPr lang="en-US"/>
              <a:t>	T-threats</a:t>
            </a:r>
            <a:endParaRPr/>
          </a:p>
          <a:p>
            <a:pPr indent="0" lvl="0" marL="0" rtl="0" algn="l">
              <a:spcBef>
                <a:spcPts val="1000"/>
              </a:spcBef>
              <a:spcAft>
                <a:spcPts val="0"/>
              </a:spcAft>
              <a:buNone/>
            </a:pPr>
            <a:r>
              <a:rPr lang="en-US"/>
              <a:t>Video link: </a:t>
            </a:r>
            <a:r>
              <a:rPr lang="en-US" u="sng">
                <a:solidFill>
                  <a:schemeClr val="hlink"/>
                </a:solidFill>
                <a:hlinkClick r:id="rId3"/>
              </a:rPr>
              <a:t>https://www.youtube.com/watch?v=JXXHqM6RzZQ </a:t>
            </a:r>
            <a:endParaRPr/>
          </a:p>
        </p:txBody>
      </p:sp>
      <p:pic>
        <p:nvPicPr>
          <p:cNvPr id="132" name="Google Shape;132;g201239a3abb_0_3"/>
          <p:cNvPicPr preferRelativeResize="0"/>
          <p:nvPr/>
        </p:nvPicPr>
        <p:blipFill rotWithShape="1">
          <a:blip r:embed="rId4">
            <a:alphaModFix/>
          </a:blip>
          <a:srcRect b="9282" l="10577" r="11419" t="11307"/>
          <a:stretch/>
        </p:blipFill>
        <p:spPr>
          <a:xfrm>
            <a:off x="6231850" y="1690825"/>
            <a:ext cx="5565220" cy="43737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g1c5f8ea1142_0_27"/>
          <p:cNvSpPr txBox="1"/>
          <p:nvPr>
            <p:ph type="title"/>
          </p:nvPr>
        </p:nvSpPr>
        <p:spPr>
          <a:xfrm>
            <a:off x="259175" y="365125"/>
            <a:ext cx="119328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b="1" lang="en-US" sz="5000"/>
              <a:t>Context: </a:t>
            </a:r>
            <a:r>
              <a:rPr b="1" lang="en-US" sz="5000">
                <a:solidFill>
                  <a:schemeClr val="dk1"/>
                </a:solidFill>
              </a:rPr>
              <a:t>Wh</a:t>
            </a:r>
            <a:r>
              <a:rPr b="1" lang="en-US" sz="5000"/>
              <a:t>y</a:t>
            </a:r>
            <a:r>
              <a:rPr b="1" lang="en-US" sz="5000">
                <a:solidFill>
                  <a:schemeClr val="dk1"/>
                </a:solidFill>
              </a:rPr>
              <a:t> should you consider </a:t>
            </a:r>
            <a:r>
              <a:rPr b="1" lang="en-US" sz="5000"/>
              <a:t>a SWOT</a:t>
            </a:r>
            <a:r>
              <a:rPr b="1" lang="en-US" sz="5000">
                <a:solidFill>
                  <a:schemeClr val="dk1"/>
                </a:solidFill>
              </a:rPr>
              <a:t>?</a:t>
            </a:r>
            <a:endParaRPr b="1" sz="5000"/>
          </a:p>
        </p:txBody>
      </p:sp>
      <p:sp>
        <p:nvSpPr>
          <p:cNvPr id="139" name="Google Shape;139;g1c5f8ea1142_0_27"/>
          <p:cNvSpPr txBox="1"/>
          <p:nvPr>
            <p:ph idx="1" type="body"/>
          </p:nvPr>
        </p:nvSpPr>
        <p:spPr>
          <a:xfrm>
            <a:off x="438600" y="1690825"/>
            <a:ext cx="11314800" cy="38412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15000"/>
              </a:lnSpc>
              <a:spcBef>
                <a:spcPts val="1000"/>
              </a:spcBef>
              <a:spcAft>
                <a:spcPts val="0"/>
              </a:spcAft>
              <a:buNone/>
            </a:pPr>
            <a:r>
              <a:rPr lang="en-US" sz="3600"/>
              <a:t>SWOT is a self-assessment method that will build a </a:t>
            </a:r>
            <a:r>
              <a:rPr lang="en-US" sz="3600"/>
              <a:t>foundation</a:t>
            </a:r>
            <a:r>
              <a:rPr lang="en-US" sz="3600"/>
              <a:t> for developing your enterprise. </a:t>
            </a:r>
            <a:endParaRPr sz="3600"/>
          </a:p>
          <a:p>
            <a:pPr indent="0" lvl="0" marL="0" rtl="0" algn="l">
              <a:lnSpc>
                <a:spcPct val="115000"/>
              </a:lnSpc>
              <a:spcBef>
                <a:spcPts val="1000"/>
              </a:spcBef>
              <a:spcAft>
                <a:spcPts val="0"/>
              </a:spcAft>
              <a:buNone/>
            </a:pPr>
            <a:r>
              <a:rPr lang="en-US" sz="3600"/>
              <a:t>Questions that you may consider include:</a:t>
            </a:r>
            <a:endParaRPr sz="3600"/>
          </a:p>
          <a:p>
            <a:pPr indent="-440055" lvl="0" marL="457200" rtl="0" algn="l">
              <a:lnSpc>
                <a:spcPct val="115000"/>
              </a:lnSpc>
              <a:spcBef>
                <a:spcPts val="1000"/>
              </a:spcBef>
              <a:spcAft>
                <a:spcPts val="0"/>
              </a:spcAft>
              <a:buSzPct val="100000"/>
              <a:buChar char="•"/>
            </a:pPr>
            <a:r>
              <a:rPr lang="en-US" sz="3600"/>
              <a:t>What would prompt a SWOT analysis? </a:t>
            </a:r>
            <a:endParaRPr sz="3600"/>
          </a:p>
          <a:p>
            <a:pPr indent="-440055" lvl="0" marL="457200" rtl="0" algn="l">
              <a:lnSpc>
                <a:spcPct val="115000"/>
              </a:lnSpc>
              <a:spcBef>
                <a:spcPts val="0"/>
              </a:spcBef>
              <a:spcAft>
                <a:spcPts val="0"/>
              </a:spcAft>
              <a:buSzPct val="100000"/>
              <a:buChar char="•"/>
            </a:pPr>
            <a:r>
              <a:rPr lang="en-US" sz="3600"/>
              <a:t>Who should be included in the SWOT process?</a:t>
            </a:r>
            <a:endParaRPr sz="3600"/>
          </a:p>
          <a:p>
            <a:pPr indent="-440055" lvl="0" marL="457200" rtl="0" algn="l">
              <a:lnSpc>
                <a:spcPct val="115000"/>
              </a:lnSpc>
              <a:spcBef>
                <a:spcPts val="0"/>
              </a:spcBef>
              <a:spcAft>
                <a:spcPts val="0"/>
              </a:spcAft>
              <a:buSzPct val="100000"/>
              <a:buChar char="•"/>
            </a:pPr>
            <a:r>
              <a:rPr lang="en-US" sz="3600"/>
              <a:t>How will a SWOT analysis will help you move your enterprise forward?</a:t>
            </a:r>
            <a:endParaRPr sz="36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g1c5f8ea1142_0_2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sz="3800"/>
              <a:t>Before making a decision, </a:t>
            </a:r>
            <a:r>
              <a:rPr lang="en-US" sz="3800"/>
              <a:t>you should consider resources and </a:t>
            </a:r>
            <a:r>
              <a:rPr lang="en-US" sz="3800"/>
              <a:t>information you may need</a:t>
            </a:r>
            <a:r>
              <a:rPr lang="en-US" sz="3800"/>
              <a:t>: </a:t>
            </a:r>
            <a:endParaRPr sz="3800"/>
          </a:p>
        </p:txBody>
      </p:sp>
      <p:sp>
        <p:nvSpPr>
          <p:cNvPr id="145" name="Google Shape;145;g1c5f8ea1142_0_2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lnSpcReduction="10000"/>
          </a:bodyPr>
          <a:lstStyle/>
          <a:p>
            <a:pPr indent="-431800" lvl="0" marL="457200" rtl="0" algn="l">
              <a:lnSpc>
                <a:spcPct val="150000"/>
              </a:lnSpc>
              <a:spcBef>
                <a:spcPts val="1000"/>
              </a:spcBef>
              <a:spcAft>
                <a:spcPts val="0"/>
              </a:spcAft>
              <a:buSzPts val="3200"/>
              <a:buChar char="•"/>
            </a:pPr>
            <a:r>
              <a:rPr lang="en-US" sz="3200"/>
              <a:t>Who are the stakeholders or advisors for your enterprise?</a:t>
            </a:r>
            <a:endParaRPr sz="3200"/>
          </a:p>
          <a:p>
            <a:pPr indent="-431800" lvl="0" marL="457200" rtl="0" algn="l">
              <a:lnSpc>
                <a:spcPct val="150000"/>
              </a:lnSpc>
              <a:spcBef>
                <a:spcPts val="1000"/>
              </a:spcBef>
              <a:spcAft>
                <a:spcPts val="0"/>
              </a:spcAft>
              <a:buSzPts val="3200"/>
              <a:buChar char="•"/>
            </a:pPr>
            <a:r>
              <a:rPr lang="en-US" sz="3200"/>
              <a:t>Have you shared your vision with them?</a:t>
            </a:r>
            <a:endParaRPr sz="3200"/>
          </a:p>
          <a:p>
            <a:pPr indent="-431800" lvl="0" marL="457200" rtl="0" algn="l">
              <a:lnSpc>
                <a:spcPct val="150000"/>
              </a:lnSpc>
              <a:spcBef>
                <a:spcPts val="1000"/>
              </a:spcBef>
              <a:spcAft>
                <a:spcPts val="0"/>
              </a:spcAft>
              <a:buSzPts val="3200"/>
              <a:buChar char="•"/>
            </a:pPr>
            <a:r>
              <a:rPr lang="en-US" sz="3200"/>
              <a:t>Are they willing to give </a:t>
            </a:r>
            <a:r>
              <a:rPr lang="en-US" sz="3200"/>
              <a:t>constructive</a:t>
            </a:r>
            <a:r>
              <a:rPr lang="en-US" sz="3200"/>
              <a:t> </a:t>
            </a:r>
            <a:r>
              <a:rPr lang="en-US" sz="3200"/>
              <a:t>advice</a:t>
            </a:r>
            <a:r>
              <a:rPr lang="en-US" sz="3200"/>
              <a:t>?</a:t>
            </a:r>
            <a:endParaRPr sz="3200"/>
          </a:p>
          <a:p>
            <a:pPr indent="-431800" lvl="0" marL="457200" rtl="0" algn="l">
              <a:lnSpc>
                <a:spcPct val="150000"/>
              </a:lnSpc>
              <a:spcBef>
                <a:spcPts val="0"/>
              </a:spcBef>
              <a:spcAft>
                <a:spcPts val="0"/>
              </a:spcAft>
              <a:buSzPts val="3200"/>
              <a:buChar char="•"/>
            </a:pPr>
            <a:r>
              <a:rPr lang="en-US" sz="3200"/>
              <a:t>What data do you have? Need? (i.e., production, financial, market information)</a:t>
            </a:r>
            <a:endParaRPr sz="3200"/>
          </a:p>
          <a:p>
            <a:pPr indent="0" lvl="0" marL="457200" rtl="0" algn="l">
              <a:lnSpc>
                <a:spcPct val="90000"/>
              </a:lnSpc>
              <a:spcBef>
                <a:spcPts val="0"/>
              </a:spcBef>
              <a:spcAft>
                <a:spcPts val="0"/>
              </a:spcAft>
              <a:buNone/>
            </a:pPr>
            <a:r>
              <a:t/>
            </a:r>
            <a:endParaRPr sz="32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1cd9322dbef_0_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sz="6000"/>
              <a:t>S</a:t>
            </a:r>
            <a:r>
              <a:rPr lang="en-US"/>
              <a:t> - Strengths</a:t>
            </a:r>
            <a:endParaRPr/>
          </a:p>
        </p:txBody>
      </p:sp>
      <p:sp>
        <p:nvSpPr>
          <p:cNvPr id="151" name="Google Shape;151;g1cd9322dbef_0_0"/>
          <p:cNvSpPr txBox="1"/>
          <p:nvPr>
            <p:ph idx="1" type="body"/>
          </p:nvPr>
        </p:nvSpPr>
        <p:spPr>
          <a:xfrm>
            <a:off x="838200" y="1825625"/>
            <a:ext cx="6488700" cy="4351200"/>
          </a:xfrm>
          <a:prstGeom prst="rect">
            <a:avLst/>
          </a:prstGeom>
          <a:noFill/>
          <a:ln>
            <a:noFill/>
          </a:ln>
        </p:spPr>
        <p:txBody>
          <a:bodyPr anchorCtr="0" anchor="t" bIns="45700" lIns="91425" spcFirstLastPara="1" rIns="91425" wrap="square" tIns="45700">
            <a:normAutofit/>
          </a:bodyPr>
          <a:lstStyle/>
          <a:p>
            <a:pPr indent="0" lvl="0" marL="0" rtl="0" algn="l">
              <a:spcBef>
                <a:spcPts val="1000"/>
              </a:spcBef>
              <a:spcAft>
                <a:spcPts val="0"/>
              </a:spcAft>
              <a:buClr>
                <a:schemeClr val="dk1"/>
              </a:buClr>
              <a:buSzPts val="1100"/>
              <a:buFont typeface="Arial"/>
              <a:buNone/>
            </a:pPr>
            <a:r>
              <a:rPr lang="en-US"/>
              <a:t>Strengths:</a:t>
            </a:r>
            <a:endParaRPr/>
          </a:p>
          <a:p>
            <a:pPr indent="0" lvl="0" marL="0" rtl="0" algn="l">
              <a:spcBef>
                <a:spcPts val="1000"/>
              </a:spcBef>
              <a:spcAft>
                <a:spcPts val="0"/>
              </a:spcAft>
              <a:buClr>
                <a:schemeClr val="dk1"/>
              </a:buClr>
              <a:buSzPts val="1100"/>
              <a:buFont typeface="Arial"/>
              <a:buNone/>
            </a:pPr>
            <a:r>
              <a:rPr lang="en-US"/>
              <a:t>1. What do we do best?</a:t>
            </a:r>
            <a:endParaRPr/>
          </a:p>
          <a:p>
            <a:pPr indent="0" lvl="0" marL="0" rtl="0" algn="l">
              <a:spcBef>
                <a:spcPts val="1000"/>
              </a:spcBef>
              <a:spcAft>
                <a:spcPts val="0"/>
              </a:spcAft>
              <a:buClr>
                <a:schemeClr val="dk1"/>
              </a:buClr>
              <a:buSzPts val="1100"/>
              <a:buFont typeface="Arial"/>
              <a:buNone/>
            </a:pPr>
            <a:r>
              <a:rPr lang="en-US"/>
              <a:t>2. What unique knowledge, talent, or resources do we have?</a:t>
            </a:r>
            <a:endParaRPr/>
          </a:p>
          <a:p>
            <a:pPr indent="0" lvl="0" marL="0" rtl="0" algn="l">
              <a:spcBef>
                <a:spcPts val="1000"/>
              </a:spcBef>
              <a:spcAft>
                <a:spcPts val="0"/>
              </a:spcAft>
              <a:buClr>
                <a:schemeClr val="dk1"/>
              </a:buClr>
              <a:buSzPts val="1100"/>
              <a:buFont typeface="Arial"/>
              <a:buNone/>
            </a:pPr>
            <a:r>
              <a:rPr lang="en-US"/>
              <a:t>3. What advantages do we have?</a:t>
            </a:r>
            <a:endParaRPr/>
          </a:p>
          <a:p>
            <a:pPr indent="0" lvl="0" marL="0" rtl="0" algn="l">
              <a:spcBef>
                <a:spcPts val="1000"/>
              </a:spcBef>
              <a:spcAft>
                <a:spcPts val="0"/>
              </a:spcAft>
              <a:buClr>
                <a:schemeClr val="dk1"/>
              </a:buClr>
              <a:buSzPts val="1100"/>
              <a:buFont typeface="Arial"/>
              <a:buNone/>
            </a:pPr>
            <a:r>
              <a:rPr lang="en-US"/>
              <a:t>4. What do other people say we do well?</a:t>
            </a:r>
            <a:endParaRPr/>
          </a:p>
          <a:p>
            <a:pPr indent="0" lvl="0" marL="0" rtl="0" algn="l">
              <a:spcBef>
                <a:spcPts val="1000"/>
              </a:spcBef>
              <a:spcAft>
                <a:spcPts val="0"/>
              </a:spcAft>
              <a:buClr>
                <a:schemeClr val="dk1"/>
              </a:buClr>
              <a:buSzPts val="1100"/>
              <a:buFont typeface="Arial"/>
              <a:buNone/>
            </a:pPr>
            <a:r>
              <a:rPr lang="en-US"/>
              <a:t>5. What resources do we have available?</a:t>
            </a:r>
            <a:endParaRPr/>
          </a:p>
          <a:p>
            <a:pPr indent="0" lvl="0" marL="0" rtl="0" algn="l">
              <a:spcBef>
                <a:spcPts val="1000"/>
              </a:spcBef>
              <a:spcAft>
                <a:spcPts val="0"/>
              </a:spcAft>
              <a:buClr>
                <a:schemeClr val="dk1"/>
              </a:buClr>
              <a:buSzPts val="1100"/>
              <a:buFont typeface="Arial"/>
              <a:buNone/>
            </a:pPr>
            <a:r>
              <a:rPr lang="en-US"/>
              <a:t>6. What is our greatest achievement?</a:t>
            </a:r>
            <a:endParaRPr/>
          </a:p>
        </p:txBody>
      </p:sp>
      <p:pic>
        <p:nvPicPr>
          <p:cNvPr id="152" name="Google Shape;152;g1cd9322dbef_0_0"/>
          <p:cNvPicPr preferRelativeResize="0"/>
          <p:nvPr/>
        </p:nvPicPr>
        <p:blipFill>
          <a:blip r:embed="rId3">
            <a:alphaModFix/>
          </a:blip>
          <a:stretch>
            <a:fillRect/>
          </a:stretch>
        </p:blipFill>
        <p:spPr>
          <a:xfrm>
            <a:off x="8157775" y="4131425"/>
            <a:ext cx="3587938" cy="2502599"/>
          </a:xfrm>
          <a:prstGeom prst="rect">
            <a:avLst/>
          </a:prstGeom>
          <a:noFill/>
          <a:ln>
            <a:noFill/>
          </a:ln>
        </p:spPr>
      </p:pic>
      <p:sp>
        <p:nvSpPr>
          <p:cNvPr id="153" name="Google Shape;153;g1cd9322dbef_0_0"/>
          <p:cNvSpPr txBox="1"/>
          <p:nvPr/>
        </p:nvSpPr>
        <p:spPr>
          <a:xfrm>
            <a:off x="6642200" y="1199225"/>
            <a:ext cx="5279100" cy="2932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550">
                <a:latin typeface="Calibri"/>
                <a:ea typeface="Calibri"/>
                <a:cs typeface="Calibri"/>
                <a:sym typeface="Calibri"/>
              </a:rPr>
              <a:t>EXAMPLES</a:t>
            </a:r>
            <a:endParaRPr b="1" sz="2550">
              <a:latin typeface="Calibri"/>
              <a:ea typeface="Calibri"/>
              <a:cs typeface="Calibri"/>
              <a:sym typeface="Calibri"/>
            </a:endParaRPr>
          </a:p>
          <a:p>
            <a:pPr indent="-390525" lvl="0" marL="457200" rtl="0" algn="l">
              <a:spcBef>
                <a:spcPts val="0"/>
              </a:spcBef>
              <a:spcAft>
                <a:spcPts val="0"/>
              </a:spcAft>
              <a:buSzPts val="2550"/>
              <a:buFont typeface="Calibri"/>
              <a:buChar char="●"/>
            </a:pPr>
            <a:r>
              <a:rPr i="1" lang="en-US" sz="2550">
                <a:latin typeface="Calibri"/>
                <a:ea typeface="Calibri"/>
                <a:cs typeface="Calibri"/>
                <a:sym typeface="Calibri"/>
              </a:rPr>
              <a:t>Production of a high quality product in a state of the art facility</a:t>
            </a:r>
            <a:endParaRPr i="1" sz="2550">
              <a:latin typeface="Calibri"/>
              <a:ea typeface="Calibri"/>
              <a:cs typeface="Calibri"/>
              <a:sym typeface="Calibri"/>
            </a:endParaRPr>
          </a:p>
          <a:p>
            <a:pPr indent="-390525" lvl="0" marL="457200" rtl="0" algn="l">
              <a:spcBef>
                <a:spcPts val="0"/>
              </a:spcBef>
              <a:spcAft>
                <a:spcPts val="0"/>
              </a:spcAft>
              <a:buSzPts val="2550"/>
              <a:buFont typeface="Calibri"/>
              <a:buChar char="●"/>
            </a:pPr>
            <a:r>
              <a:rPr i="1" lang="en-US" sz="2550">
                <a:latin typeface="Calibri"/>
                <a:ea typeface="Calibri"/>
                <a:cs typeface="Calibri"/>
                <a:sym typeface="Calibri"/>
              </a:rPr>
              <a:t>Access to additional resources (sap) to increase production</a:t>
            </a:r>
            <a:endParaRPr i="1" sz="2550">
              <a:latin typeface="Calibri"/>
              <a:ea typeface="Calibri"/>
              <a:cs typeface="Calibri"/>
              <a:sym typeface="Calibri"/>
            </a:endParaRPr>
          </a:p>
          <a:p>
            <a:pPr indent="-390525" lvl="0" marL="457200" rtl="0" algn="l">
              <a:spcBef>
                <a:spcPts val="0"/>
              </a:spcBef>
              <a:spcAft>
                <a:spcPts val="0"/>
              </a:spcAft>
              <a:buSzPts val="2550"/>
              <a:buFont typeface="Calibri"/>
              <a:buChar char="●"/>
            </a:pPr>
            <a:r>
              <a:rPr i="1" lang="en-US" sz="2550">
                <a:latin typeface="Calibri"/>
                <a:ea typeface="Calibri"/>
                <a:cs typeface="Calibri"/>
                <a:sym typeface="Calibri"/>
              </a:rPr>
              <a:t>Consumer interest in value-added maple products</a:t>
            </a:r>
            <a:endParaRPr i="1" sz="255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g201239a3abb_0_8"/>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sz="6000"/>
              <a:t>W</a:t>
            </a:r>
            <a:r>
              <a:rPr lang="en-US"/>
              <a:t>-Weaknesses</a:t>
            </a:r>
            <a:endParaRPr/>
          </a:p>
        </p:txBody>
      </p:sp>
      <p:sp>
        <p:nvSpPr>
          <p:cNvPr id="159" name="Google Shape;159;g201239a3abb_0_8"/>
          <p:cNvSpPr txBox="1"/>
          <p:nvPr>
            <p:ph idx="1" type="body"/>
          </p:nvPr>
        </p:nvSpPr>
        <p:spPr>
          <a:xfrm>
            <a:off x="838200" y="1690825"/>
            <a:ext cx="5460900" cy="48279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Clr>
                <a:schemeClr val="dk1"/>
              </a:buClr>
              <a:buSzPts val="1100"/>
              <a:buFont typeface="Arial"/>
              <a:buNone/>
            </a:pPr>
            <a:r>
              <a:rPr lang="en-US"/>
              <a:t>1. What could be improve in each of the 4 P’s (production, promotion, place and price)?</a:t>
            </a:r>
            <a:endParaRPr/>
          </a:p>
          <a:p>
            <a:pPr indent="0" lvl="0" marL="0" rtl="0" algn="l">
              <a:spcBef>
                <a:spcPts val="1000"/>
              </a:spcBef>
              <a:spcAft>
                <a:spcPts val="0"/>
              </a:spcAft>
              <a:buClr>
                <a:schemeClr val="dk1"/>
              </a:buClr>
              <a:buSzPts val="1100"/>
              <a:buFont typeface="Arial"/>
              <a:buNone/>
            </a:pPr>
            <a:r>
              <a:rPr lang="en-US"/>
              <a:t>2. What resources are we lacking?</a:t>
            </a:r>
            <a:endParaRPr/>
          </a:p>
          <a:p>
            <a:pPr indent="0" lvl="0" marL="0" rtl="0" algn="l">
              <a:spcBef>
                <a:spcPts val="1000"/>
              </a:spcBef>
              <a:spcAft>
                <a:spcPts val="0"/>
              </a:spcAft>
              <a:buClr>
                <a:schemeClr val="dk1"/>
              </a:buClr>
              <a:buSzPts val="1100"/>
              <a:buFont typeface="Arial"/>
              <a:buNone/>
            </a:pPr>
            <a:r>
              <a:rPr lang="en-US"/>
              <a:t>3. What do others say could be improved?</a:t>
            </a:r>
            <a:endParaRPr/>
          </a:p>
          <a:p>
            <a:pPr indent="0" lvl="0" marL="0" rtl="0" algn="l">
              <a:spcBef>
                <a:spcPts val="1000"/>
              </a:spcBef>
              <a:spcAft>
                <a:spcPts val="0"/>
              </a:spcAft>
              <a:buClr>
                <a:schemeClr val="dk1"/>
              </a:buClr>
              <a:buSzPts val="1100"/>
              <a:buFont typeface="Arial"/>
              <a:buNone/>
            </a:pPr>
            <a:r>
              <a:rPr lang="en-US"/>
              <a:t>4. What customer complaints have we had about our service?</a:t>
            </a:r>
            <a:endParaRPr/>
          </a:p>
          <a:p>
            <a:pPr indent="0" lvl="0" marL="0" rtl="0" algn="l">
              <a:spcBef>
                <a:spcPts val="1000"/>
              </a:spcBef>
              <a:spcAft>
                <a:spcPts val="0"/>
              </a:spcAft>
              <a:buNone/>
            </a:pPr>
            <a:r>
              <a:t/>
            </a:r>
            <a:endParaRPr/>
          </a:p>
        </p:txBody>
      </p:sp>
      <p:sp>
        <p:nvSpPr>
          <p:cNvPr id="160" name="Google Shape;160;g201239a3abb_0_8"/>
          <p:cNvSpPr txBox="1"/>
          <p:nvPr/>
        </p:nvSpPr>
        <p:spPr>
          <a:xfrm>
            <a:off x="6966525" y="525875"/>
            <a:ext cx="4632000" cy="3717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550">
                <a:latin typeface="Calibri"/>
                <a:ea typeface="Calibri"/>
                <a:cs typeface="Calibri"/>
                <a:sym typeface="Calibri"/>
              </a:rPr>
              <a:t>EXAMPLES</a:t>
            </a:r>
            <a:endParaRPr b="1" sz="2550">
              <a:latin typeface="Calibri"/>
              <a:ea typeface="Calibri"/>
              <a:cs typeface="Calibri"/>
              <a:sym typeface="Calibri"/>
            </a:endParaRPr>
          </a:p>
          <a:p>
            <a:pPr indent="-390525" lvl="0" marL="457200" rtl="0" algn="l">
              <a:spcBef>
                <a:spcPts val="0"/>
              </a:spcBef>
              <a:spcAft>
                <a:spcPts val="0"/>
              </a:spcAft>
              <a:buSzPts val="2550"/>
              <a:buFont typeface="Calibri"/>
              <a:buChar char="●"/>
            </a:pPr>
            <a:r>
              <a:rPr i="1" lang="en-US" sz="2550">
                <a:latin typeface="Calibri"/>
                <a:ea typeface="Calibri"/>
                <a:cs typeface="Calibri"/>
                <a:sym typeface="Calibri"/>
              </a:rPr>
              <a:t>Lack of brand recognition in new markets</a:t>
            </a:r>
            <a:endParaRPr i="1" sz="2550">
              <a:latin typeface="Calibri"/>
              <a:ea typeface="Calibri"/>
              <a:cs typeface="Calibri"/>
              <a:sym typeface="Calibri"/>
            </a:endParaRPr>
          </a:p>
          <a:p>
            <a:pPr indent="-390525" lvl="0" marL="457200" rtl="0" algn="l">
              <a:spcBef>
                <a:spcPts val="0"/>
              </a:spcBef>
              <a:spcAft>
                <a:spcPts val="0"/>
              </a:spcAft>
              <a:buSzPts val="2550"/>
              <a:buFont typeface="Calibri"/>
              <a:buChar char="●"/>
            </a:pPr>
            <a:r>
              <a:rPr i="1" lang="en-US" sz="2550">
                <a:latin typeface="Calibri"/>
                <a:ea typeface="Calibri"/>
                <a:cs typeface="Calibri"/>
                <a:sym typeface="Calibri"/>
              </a:rPr>
              <a:t>Cost of new market entry</a:t>
            </a:r>
            <a:endParaRPr i="1" sz="2550">
              <a:latin typeface="Calibri"/>
              <a:ea typeface="Calibri"/>
              <a:cs typeface="Calibri"/>
              <a:sym typeface="Calibri"/>
            </a:endParaRPr>
          </a:p>
          <a:p>
            <a:pPr indent="-390525" lvl="0" marL="457200" rtl="0" algn="l">
              <a:spcBef>
                <a:spcPts val="0"/>
              </a:spcBef>
              <a:spcAft>
                <a:spcPts val="0"/>
              </a:spcAft>
              <a:buSzPts val="2550"/>
              <a:buFont typeface="Calibri"/>
              <a:buChar char="●"/>
            </a:pPr>
            <a:r>
              <a:rPr i="1" lang="en-US" sz="2550">
                <a:latin typeface="Calibri"/>
                <a:ea typeface="Calibri"/>
                <a:cs typeface="Calibri"/>
                <a:sym typeface="Calibri"/>
              </a:rPr>
              <a:t>Lack of consumer awareness of pure maple v. maple substitutes</a:t>
            </a:r>
            <a:endParaRPr i="1" sz="2550">
              <a:latin typeface="Calibri"/>
              <a:ea typeface="Calibri"/>
              <a:cs typeface="Calibri"/>
              <a:sym typeface="Calibri"/>
            </a:endParaRPr>
          </a:p>
          <a:p>
            <a:pPr indent="-390525" lvl="0" marL="457200" rtl="0" algn="l">
              <a:spcBef>
                <a:spcPts val="0"/>
              </a:spcBef>
              <a:spcAft>
                <a:spcPts val="0"/>
              </a:spcAft>
              <a:buSzPts val="2550"/>
              <a:buFont typeface="Calibri"/>
              <a:buChar char="●"/>
            </a:pPr>
            <a:r>
              <a:rPr i="1" lang="en-US" sz="2550">
                <a:latin typeface="Calibri"/>
                <a:ea typeface="Calibri"/>
                <a:cs typeface="Calibri"/>
                <a:sym typeface="Calibri"/>
              </a:rPr>
              <a:t>Inability to ramp up production to meet demand</a:t>
            </a:r>
            <a:endParaRPr i="1" sz="2550">
              <a:latin typeface="Calibri"/>
              <a:ea typeface="Calibri"/>
              <a:cs typeface="Calibri"/>
              <a:sym typeface="Calibri"/>
            </a:endParaRPr>
          </a:p>
        </p:txBody>
      </p:sp>
      <p:pic>
        <p:nvPicPr>
          <p:cNvPr id="161" name="Google Shape;161;g201239a3abb_0_8"/>
          <p:cNvPicPr preferRelativeResize="0"/>
          <p:nvPr/>
        </p:nvPicPr>
        <p:blipFill>
          <a:blip r:embed="rId3">
            <a:alphaModFix/>
          </a:blip>
          <a:stretch>
            <a:fillRect/>
          </a:stretch>
        </p:blipFill>
        <p:spPr>
          <a:xfrm>
            <a:off x="6877552" y="4243175"/>
            <a:ext cx="4476250" cy="23100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g201239a3abb_0_13"/>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sz="6000"/>
              <a:t>O</a:t>
            </a:r>
            <a:r>
              <a:rPr lang="en-US"/>
              <a:t>-Opportunities</a:t>
            </a:r>
            <a:endParaRPr/>
          </a:p>
        </p:txBody>
      </p:sp>
      <p:sp>
        <p:nvSpPr>
          <p:cNvPr id="167" name="Google Shape;167;g201239a3abb_0_13"/>
          <p:cNvSpPr txBox="1"/>
          <p:nvPr>
            <p:ph idx="1" type="body"/>
          </p:nvPr>
        </p:nvSpPr>
        <p:spPr>
          <a:xfrm>
            <a:off x="711600" y="1466900"/>
            <a:ext cx="52305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Clr>
                <a:schemeClr val="dk1"/>
              </a:buClr>
              <a:buSzPts val="1100"/>
              <a:buFont typeface="Arial"/>
              <a:buNone/>
            </a:pPr>
            <a:r>
              <a:rPr lang="en-US"/>
              <a:t>1. How do we turn our strengths into opportunities?</a:t>
            </a:r>
            <a:endParaRPr/>
          </a:p>
          <a:p>
            <a:pPr indent="0" lvl="0" marL="0" rtl="0" algn="l">
              <a:spcBef>
                <a:spcPts val="1000"/>
              </a:spcBef>
              <a:spcAft>
                <a:spcPts val="0"/>
              </a:spcAft>
              <a:buClr>
                <a:schemeClr val="dk1"/>
              </a:buClr>
              <a:buSzPts val="1100"/>
              <a:buFont typeface="Arial"/>
              <a:buNone/>
            </a:pPr>
            <a:r>
              <a:rPr lang="en-US"/>
              <a:t>2. How can we turn our weaknesses into opportunities?</a:t>
            </a:r>
            <a:endParaRPr/>
          </a:p>
          <a:p>
            <a:pPr indent="0" lvl="0" marL="0" rtl="0" algn="l">
              <a:spcBef>
                <a:spcPts val="1000"/>
              </a:spcBef>
              <a:spcAft>
                <a:spcPts val="0"/>
              </a:spcAft>
              <a:buClr>
                <a:schemeClr val="dk1"/>
              </a:buClr>
              <a:buSzPts val="1100"/>
              <a:buFont typeface="Arial"/>
              <a:buNone/>
            </a:pPr>
            <a:r>
              <a:rPr lang="en-US"/>
              <a:t>3. Is there a </a:t>
            </a:r>
            <a:r>
              <a:rPr lang="en-US"/>
              <a:t>product</a:t>
            </a:r>
            <a:r>
              <a:rPr lang="en-US"/>
              <a:t> needed in our market that no one is meeting?</a:t>
            </a:r>
            <a:endParaRPr/>
          </a:p>
          <a:p>
            <a:pPr indent="0" lvl="0" marL="0" rtl="0" algn="l">
              <a:spcBef>
                <a:spcPts val="1000"/>
              </a:spcBef>
              <a:spcAft>
                <a:spcPts val="0"/>
              </a:spcAft>
              <a:buClr>
                <a:schemeClr val="dk1"/>
              </a:buClr>
              <a:buSzPts val="1100"/>
              <a:buFont typeface="Arial"/>
              <a:buNone/>
            </a:pPr>
            <a:r>
              <a:rPr lang="en-US"/>
              <a:t>4. Who could we support? How could we support them?</a:t>
            </a:r>
            <a:endParaRPr/>
          </a:p>
          <a:p>
            <a:pPr indent="0" lvl="0" marL="0" rtl="0" algn="l">
              <a:spcBef>
                <a:spcPts val="1000"/>
              </a:spcBef>
              <a:spcAft>
                <a:spcPts val="0"/>
              </a:spcAft>
              <a:buNone/>
            </a:pPr>
            <a:r>
              <a:t/>
            </a:r>
            <a:endParaRPr/>
          </a:p>
        </p:txBody>
      </p:sp>
      <p:sp>
        <p:nvSpPr>
          <p:cNvPr id="168" name="Google Shape;168;g201239a3abb_0_13"/>
          <p:cNvSpPr txBox="1"/>
          <p:nvPr/>
        </p:nvSpPr>
        <p:spPr>
          <a:xfrm>
            <a:off x="6816900" y="750325"/>
            <a:ext cx="5012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169" name="Google Shape;169;g201239a3abb_0_13"/>
          <p:cNvSpPr txBox="1"/>
          <p:nvPr/>
        </p:nvSpPr>
        <p:spPr>
          <a:xfrm>
            <a:off x="6490325" y="1150525"/>
            <a:ext cx="4638600" cy="277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latin typeface="Calibri"/>
                <a:ea typeface="Calibri"/>
                <a:cs typeface="Calibri"/>
                <a:sym typeface="Calibri"/>
              </a:rPr>
              <a:t>EXAMPLES</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i="1" lang="en-US" sz="2400">
                <a:latin typeface="Calibri"/>
                <a:ea typeface="Calibri"/>
                <a:cs typeface="Calibri"/>
                <a:sym typeface="Calibri"/>
              </a:rPr>
              <a:t>Opportunities to expand sales through ecommerce</a:t>
            </a:r>
            <a:endParaRPr i="1"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i="1" lang="en-US" sz="2400">
                <a:latin typeface="Calibri"/>
                <a:ea typeface="Calibri"/>
                <a:cs typeface="Calibri"/>
                <a:sym typeface="Calibri"/>
              </a:rPr>
              <a:t>Interest from additional market channels (i.e. retail placement)</a:t>
            </a:r>
            <a:endParaRPr i="1"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i="1" lang="en-US" sz="2400">
                <a:latin typeface="Calibri"/>
                <a:ea typeface="Calibri"/>
                <a:cs typeface="Calibri"/>
                <a:sym typeface="Calibri"/>
              </a:rPr>
              <a:t>Request and ability to fill a large wholesale order for retail sales</a:t>
            </a:r>
            <a:endParaRPr i="1" sz="1700">
              <a:latin typeface="Calibri"/>
              <a:ea typeface="Calibri"/>
              <a:cs typeface="Calibri"/>
              <a:sym typeface="Calibri"/>
            </a:endParaRPr>
          </a:p>
        </p:txBody>
      </p:sp>
      <p:pic>
        <p:nvPicPr>
          <p:cNvPr id="170" name="Google Shape;170;g201239a3abb_0_13"/>
          <p:cNvPicPr preferRelativeResize="0"/>
          <p:nvPr/>
        </p:nvPicPr>
        <p:blipFill>
          <a:blip r:embed="rId3">
            <a:alphaModFix/>
          </a:blip>
          <a:stretch>
            <a:fillRect/>
          </a:stretch>
        </p:blipFill>
        <p:spPr>
          <a:xfrm>
            <a:off x="2074175" y="5196250"/>
            <a:ext cx="8661823" cy="14929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2022-07-12T16:23:30Z</dcterms:created>
  <dc:creator>cindy.martel</dc:creator>
</cp:coreProperties>
</file>