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Lst>
  <p:sldSz cy="6858000" cx="12192000"/>
  <p:notesSz cx="6950075" cy="9236075"/>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28" roundtripDataSignature="AMtx7mim/g4VB5aG9KcQr0s2SY+GWSgtx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1417FD27-6E35-4F1E-8D34-30BEFFA68812}">
  <a:tblStyle styleId="{1417FD27-6E35-4F1E-8D34-30BEFFA68812}" styleName="Table_0">
    <a:wholeTbl>
      <a:tcTxStyle b="off" i="off">
        <a:font>
          <a:latin typeface="Calibri"/>
          <a:ea typeface="Calibri"/>
          <a:cs typeface="Calibri"/>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F0F0F0"/>
          </a:solidFill>
        </a:fill>
      </a:tcStyle>
    </a:wholeTbl>
    <a:band1H>
      <a:tcTxStyle b="off" i="off"/>
      <a:tcStyle>
        <a:fill>
          <a:solidFill>
            <a:srgbClr val="E0E0E0"/>
          </a:solidFill>
        </a:fill>
      </a:tcStyle>
    </a:band1H>
    <a:band2H>
      <a:tcTxStyle b="off" i="off"/>
    </a:band2H>
    <a:band1V>
      <a:tcTxStyle b="off" i="off"/>
      <a:tcStyle>
        <a:fill>
          <a:solidFill>
            <a:srgbClr val="E0E0E0"/>
          </a:solidFill>
        </a:fill>
      </a:tcStyle>
    </a:band1V>
    <a:band2V>
      <a:tcTxStyle b="off" i="off"/>
    </a:band2V>
    <a:lastCol>
      <a:tcTxStyle b="on" i="off">
        <a:font>
          <a:latin typeface="Calibri"/>
          <a:ea typeface="Calibri"/>
          <a:cs typeface="Calibri"/>
        </a:font>
        <a:schemeClr val="lt1"/>
      </a:tcTxStyle>
      <a:tcStyle>
        <a:fill>
          <a:solidFill>
            <a:schemeClr val="accent3"/>
          </a:solidFill>
        </a:fill>
      </a:tcStyle>
    </a:lastCol>
    <a:firstCol>
      <a:tcTxStyle b="on" i="off">
        <a:font>
          <a:latin typeface="Calibri"/>
          <a:ea typeface="Calibri"/>
          <a:cs typeface="Calibri"/>
        </a:font>
        <a:schemeClr val="lt1"/>
      </a:tcTxStyle>
      <a:tcStyle>
        <a:fill>
          <a:solidFill>
            <a:schemeClr val="accent3"/>
          </a:solidFill>
        </a:fill>
      </a:tcStyle>
    </a:firstCol>
    <a:lastRow>
      <a:tcTxStyle b="on" i="off">
        <a:font>
          <a:latin typeface="Calibri"/>
          <a:ea typeface="Calibri"/>
          <a:cs typeface="Calibri"/>
        </a:font>
        <a:schemeClr val="lt1"/>
      </a:tcTxStyle>
      <a:tcStyle>
        <a:tcBdr>
          <a:top>
            <a:ln cap="flat" cmpd="sng" w="38100">
              <a:solidFill>
                <a:schemeClr val="lt1"/>
              </a:solidFill>
              <a:prstDash val="solid"/>
              <a:round/>
              <a:headEnd len="sm" w="sm" type="none"/>
              <a:tailEnd len="sm" w="sm" type="none"/>
            </a:ln>
          </a:top>
        </a:tcBdr>
        <a:fill>
          <a:solidFill>
            <a:schemeClr val="accent3"/>
          </a:solidFill>
        </a:fill>
      </a:tcStyle>
    </a:lastRow>
    <a:seCell>
      <a:tcTxStyle b="off" i="off"/>
    </a:seCell>
    <a:swCell>
      <a:tcTxStyle b="off" i="off"/>
    </a:swCell>
    <a:firstRow>
      <a:tcTxStyle b="on" i="off">
        <a:font>
          <a:latin typeface="Calibri"/>
          <a:ea typeface="Calibri"/>
          <a:cs typeface="Calibri"/>
        </a:font>
        <a:schemeClr val="lt1"/>
      </a:tcTxStyle>
      <a:tcStyle>
        <a:tcBdr>
          <a:bottom>
            <a:ln cap="flat" cmpd="sng" w="38100">
              <a:solidFill>
                <a:schemeClr val="lt1"/>
              </a:solidFill>
              <a:prstDash val="solid"/>
              <a:round/>
              <a:headEnd len="sm" w="sm" type="none"/>
              <a:tailEnd len="sm" w="sm" type="none"/>
            </a:ln>
          </a:bottom>
        </a:tcBdr>
        <a:fill>
          <a:solidFill>
            <a:schemeClr val="accent3"/>
          </a:solidFill>
        </a:fill>
      </a:tcStyle>
    </a:firstRow>
    <a:neCell>
      <a:tcTxStyle b="off" i="off"/>
    </a:neCell>
    <a:nwCell>
      <a:tcTxStyle b="off" i="off"/>
    </a:nwCell>
  </a:tblStyle>
</a:tblStyleLst>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customschemas.google.com/relationships/presentationmetadata" Target="metadata"/><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58575" y="692700"/>
            <a:ext cx="4633600" cy="34635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95000" y="4387125"/>
            <a:ext cx="5560050" cy="4156225"/>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msbdc.org/pdf/marketing_plan.pdf" TargetMode="External"/><Relationship Id="rId3" Type="http://schemas.openxmlformats.org/officeDocument/2006/relationships/hyperlink" Target="https://projects.sare.org/wp-content/uploads/960415always-something-farm-_marketing-plan.pdf" TargetMode="Externa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g1bff257467f_0_0:notes"/>
          <p:cNvSpPr/>
          <p:nvPr>
            <p:ph idx="2" type="sldImg"/>
          </p:nvPr>
        </p:nvSpPr>
        <p:spPr>
          <a:xfrm>
            <a:off x="703263" y="1154113"/>
            <a:ext cx="5543700" cy="3117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2" name="Google Shape;82;g1bff257467f_0_0:notes"/>
          <p:cNvSpPr txBox="1"/>
          <p:nvPr>
            <p:ph idx="1" type="body"/>
          </p:nvPr>
        </p:nvSpPr>
        <p:spPr>
          <a:xfrm>
            <a:off x="695325" y="4445000"/>
            <a:ext cx="5559300" cy="36369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100"/>
              <a:buNone/>
            </a:pPr>
            <a:r>
              <a:rPr lang="en-US"/>
              <a:t>Welcome to Future Generations University’s business learning sessions for maple enterprise development. This module will provide an introduction to marketing - an important part of your enterprise development. We would like to acknowledge the programs that have assisted us assembling this information, particularly the USDA AMS-ACER Access Grant Program as well as the resources developed by other maple development programs. </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US"/>
              <a:t>Please remember that this session is not intended to advise you on how to conduct your business.  As in previous sessions we encourage you to determine what will work best for your situation. Hopefully this session will provide answers to some of your questions and needed resources in the area of marketing.  So, get your pen and paper ready, and put on your thinking cap!</a:t>
            </a:r>
            <a:endParaRPr/>
          </a:p>
        </p:txBody>
      </p:sp>
      <p:sp>
        <p:nvSpPr>
          <p:cNvPr id="83" name="Google Shape;83;g1bff257467f_0_0:notes"/>
          <p:cNvSpPr txBox="1"/>
          <p:nvPr>
            <p:ph idx="12" type="sldNum"/>
          </p:nvPr>
        </p:nvSpPr>
        <p:spPr>
          <a:xfrm>
            <a:off x="3937000" y="8772525"/>
            <a:ext cx="3011400" cy="4635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US"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g1cd9322dbef_0_0:notes"/>
          <p:cNvSpPr/>
          <p:nvPr>
            <p:ph idx="2" type="sldImg"/>
          </p:nvPr>
        </p:nvSpPr>
        <p:spPr>
          <a:xfrm>
            <a:off x="1158575" y="692700"/>
            <a:ext cx="4633500" cy="34635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7" name="Google Shape;167;g1cd9322dbef_0_0:notes"/>
          <p:cNvSpPr txBox="1"/>
          <p:nvPr>
            <p:ph idx="1" type="body"/>
          </p:nvPr>
        </p:nvSpPr>
        <p:spPr>
          <a:xfrm>
            <a:off x="695000" y="4387125"/>
            <a:ext cx="5560200" cy="41562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t>Feedback could include packaging, labeling, shelf information, etc.. </a:t>
            </a:r>
            <a:r>
              <a:rPr lang="en-US">
                <a:solidFill>
                  <a:schemeClr val="dk1"/>
                </a:solidFill>
              </a:rPr>
              <a:t>We see an example of a maple value added product - a maple flavored beverage.</a:t>
            </a:r>
            <a:endParaRPr>
              <a:solidFill>
                <a:schemeClr val="dk1"/>
              </a:solidFill>
            </a:endParaRPr>
          </a:p>
          <a:p>
            <a:pPr indent="0" lvl="0" marL="0" rtl="0" algn="l">
              <a:lnSpc>
                <a:spcPct val="100000"/>
              </a:lnSpc>
              <a:spcBef>
                <a:spcPts val="0"/>
              </a:spcBef>
              <a:spcAft>
                <a:spcPts val="0"/>
              </a:spcAft>
              <a:buSzPts val="1100"/>
              <a:buNone/>
            </a:pPr>
            <a:r>
              <a:rPr lang="en-US"/>
              <a:t>You will need to be able to concisely describe your product, and how it differs from your competitors’ products.  A business planning guide will help you develop your marketing plan. such a guide is available from the SBDC.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g1cd9322dbef_0_5:notes"/>
          <p:cNvSpPr/>
          <p:nvPr>
            <p:ph idx="2" type="sldImg"/>
          </p:nvPr>
        </p:nvSpPr>
        <p:spPr>
          <a:xfrm>
            <a:off x="1158575" y="692700"/>
            <a:ext cx="4633500" cy="34635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4" name="Google Shape;174;g1cd9322dbef_0_5:notes"/>
          <p:cNvSpPr txBox="1"/>
          <p:nvPr>
            <p:ph idx="1" type="body"/>
          </p:nvPr>
        </p:nvSpPr>
        <p:spPr>
          <a:xfrm>
            <a:off x="695000" y="4387125"/>
            <a:ext cx="5560200" cy="41562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t>Place is simply how will your get your product to your customers? HOw do you place it in the market? What is your distribution strategy?</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US"/>
              <a:t>We show here two types of packaging - one class and the other plastic.  Two deciding factors for customers the type of packaging, and size of container.  In this case pint or half pint.</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 name="Shape 179"/>
        <p:cNvGrpSpPr/>
        <p:nvPr/>
      </p:nvGrpSpPr>
      <p:grpSpPr>
        <a:xfrm>
          <a:off x="0" y="0"/>
          <a:ext cx="0" cy="0"/>
          <a:chOff x="0" y="0"/>
          <a:chExt cx="0" cy="0"/>
        </a:xfrm>
      </p:grpSpPr>
      <p:sp>
        <p:nvSpPr>
          <p:cNvPr id="180" name="Google Shape;180;g1c35c11968e_0_69:notes"/>
          <p:cNvSpPr/>
          <p:nvPr>
            <p:ph idx="2" type="sldImg"/>
          </p:nvPr>
        </p:nvSpPr>
        <p:spPr>
          <a:xfrm>
            <a:off x="703263" y="1154113"/>
            <a:ext cx="5543700" cy="3117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1" name="Google Shape;181;g1c35c11968e_0_69:notes"/>
          <p:cNvSpPr txBox="1"/>
          <p:nvPr>
            <p:ph idx="1" type="body"/>
          </p:nvPr>
        </p:nvSpPr>
        <p:spPr>
          <a:xfrm>
            <a:off x="695325" y="4445000"/>
            <a:ext cx="5559300" cy="36369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lang="en-US"/>
              <a:t>Again, you may have already answered these questions when forming your vision and mission statements.  You may not have responses or you are working on expanding your marketing and branding efforts. Answers to any of these questions (whether now or in the future) will help you identify the exposure and liability risks you may have as you move forward to establish a formal business entity. Take a few moments on the worksheet to document what you know and need to learn about markets for your products.</a:t>
            </a:r>
            <a:endParaRPr/>
          </a:p>
          <a:p>
            <a:pPr indent="0" lvl="0" marL="0" marR="0" rtl="0" algn="l">
              <a:lnSpc>
                <a:spcPct val="100000"/>
              </a:lnSpc>
              <a:spcBef>
                <a:spcPts val="0"/>
              </a:spcBef>
              <a:spcAft>
                <a:spcPts val="0"/>
              </a:spcAft>
              <a:buClr>
                <a:schemeClr val="dk1"/>
              </a:buClr>
              <a:buSzPts val="1200"/>
              <a:buFont typeface="Calibri"/>
              <a:buNone/>
            </a:pPr>
            <a:r>
              <a:t/>
            </a:r>
            <a:endParaRPr/>
          </a:p>
          <a:p>
            <a:pPr indent="0" lvl="0" marL="0" marR="0" rtl="0" algn="l">
              <a:lnSpc>
                <a:spcPct val="100000"/>
              </a:lnSpc>
              <a:spcBef>
                <a:spcPts val="0"/>
              </a:spcBef>
              <a:spcAft>
                <a:spcPts val="0"/>
              </a:spcAft>
              <a:buClr>
                <a:schemeClr val="dk1"/>
              </a:buClr>
              <a:buSzPts val="1200"/>
              <a:buFont typeface="Calibri"/>
              <a:buNone/>
            </a:pPr>
            <a:r>
              <a:rPr lang="en-US"/>
              <a:t>If you are an existing business and are thinking about expansion, provide information about where you are and where you want to be.</a:t>
            </a:r>
            <a:endParaRPr/>
          </a:p>
          <a:p>
            <a:pPr indent="0" lvl="0" marL="0" rtl="0" algn="l">
              <a:lnSpc>
                <a:spcPct val="100000"/>
              </a:lnSpc>
              <a:spcBef>
                <a:spcPts val="0"/>
              </a:spcBef>
              <a:spcAft>
                <a:spcPts val="0"/>
              </a:spcAft>
              <a:buSzPts val="1100"/>
              <a:buNone/>
            </a:pPr>
            <a:r>
              <a:t/>
            </a:r>
            <a:endParaRPr/>
          </a:p>
        </p:txBody>
      </p:sp>
      <p:sp>
        <p:nvSpPr>
          <p:cNvPr id="182" name="Google Shape;182;g1c35c11968e_0_69:notes"/>
          <p:cNvSpPr txBox="1"/>
          <p:nvPr>
            <p:ph idx="12" type="sldNum"/>
          </p:nvPr>
        </p:nvSpPr>
        <p:spPr>
          <a:xfrm>
            <a:off x="3937000" y="8772525"/>
            <a:ext cx="3011400" cy="4635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US"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 name="Shape 189"/>
        <p:cNvGrpSpPr/>
        <p:nvPr/>
      </p:nvGrpSpPr>
      <p:grpSpPr>
        <a:xfrm>
          <a:off x="0" y="0"/>
          <a:ext cx="0" cy="0"/>
          <a:chOff x="0" y="0"/>
          <a:chExt cx="0" cy="0"/>
        </a:xfrm>
      </p:grpSpPr>
      <p:sp>
        <p:nvSpPr>
          <p:cNvPr id="190" name="Google Shape;190;g1cd9322dbef_0_11:notes"/>
          <p:cNvSpPr/>
          <p:nvPr>
            <p:ph idx="2" type="sldImg"/>
          </p:nvPr>
        </p:nvSpPr>
        <p:spPr>
          <a:xfrm>
            <a:off x="1158575" y="692700"/>
            <a:ext cx="4633500" cy="34635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1" name="Google Shape;191;g1cd9322dbef_0_11:notes"/>
          <p:cNvSpPr txBox="1"/>
          <p:nvPr>
            <p:ph idx="1" type="body"/>
          </p:nvPr>
        </p:nvSpPr>
        <p:spPr>
          <a:xfrm>
            <a:off x="695000" y="4387125"/>
            <a:ext cx="5560200" cy="41562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t>Finding the best way to get you product to the market, and into customers’ hands is important.  Each method has its advantages and disadvantages.  You need to examine these methods before you select the one best for you.  Your choice may change as your business grows or changes.</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 name="Shape 195"/>
        <p:cNvGrpSpPr/>
        <p:nvPr/>
      </p:nvGrpSpPr>
      <p:grpSpPr>
        <a:xfrm>
          <a:off x="0" y="0"/>
          <a:ext cx="0" cy="0"/>
          <a:chOff x="0" y="0"/>
          <a:chExt cx="0" cy="0"/>
        </a:xfrm>
      </p:grpSpPr>
      <p:sp>
        <p:nvSpPr>
          <p:cNvPr id="196" name="Google Shape;196;g1c35c11968e_0_78:notes"/>
          <p:cNvSpPr/>
          <p:nvPr>
            <p:ph idx="2" type="sldImg"/>
          </p:nvPr>
        </p:nvSpPr>
        <p:spPr>
          <a:xfrm>
            <a:off x="703263" y="1154113"/>
            <a:ext cx="5543700" cy="3117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7" name="Google Shape;197;g1c35c11968e_0_78:notes"/>
          <p:cNvSpPr txBox="1"/>
          <p:nvPr>
            <p:ph idx="1" type="body"/>
          </p:nvPr>
        </p:nvSpPr>
        <p:spPr>
          <a:xfrm>
            <a:off x="695325" y="4445000"/>
            <a:ext cx="5559300" cy="36369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100"/>
              <a:buNone/>
            </a:pPr>
            <a:r>
              <a:rPr lang="en-US"/>
              <a:t>Where and to whom you sell your product(s) to impacts business structure based on the amount of risk, liability and regulation. Direct marketing (from producer to consumer) is where you can start your enterprise and your production/sales goals may allow you to remain at this level.  Establishing and growing your  business is a complex relationship between markets, production, value added and other decisions.  Making these decisions will need some research and engagement with your team.</a:t>
            </a:r>
            <a:endParaRPr/>
          </a:p>
          <a:p>
            <a:pPr indent="0" lvl="0" marL="0" rtl="0" algn="l">
              <a:lnSpc>
                <a:spcPct val="100000"/>
              </a:lnSpc>
              <a:spcBef>
                <a:spcPts val="0"/>
              </a:spcBef>
              <a:spcAft>
                <a:spcPts val="0"/>
              </a:spcAft>
              <a:buSzPts val="1100"/>
              <a:buNone/>
            </a:pPr>
            <a:r>
              <a:rPr lang="en-US"/>
              <a:t>Evaporator represents capital investment—-increased production—more, possibly diverse markets, packaging and label changes, production time, etc. Capital investment could include an RO machine, etc.</a:t>
            </a:r>
            <a:endParaRPr/>
          </a:p>
          <a:p>
            <a:pPr indent="0" lvl="0" marL="0" rtl="0" algn="l">
              <a:lnSpc>
                <a:spcPct val="100000"/>
              </a:lnSpc>
              <a:spcBef>
                <a:spcPts val="0"/>
              </a:spcBef>
              <a:spcAft>
                <a:spcPts val="0"/>
              </a:spcAft>
              <a:buSzPts val="1100"/>
              <a:buNone/>
            </a:pPr>
            <a:r>
              <a:rPr lang="en-US"/>
              <a:t>An example of a consignment/commission arrangement would be selling your product to the Wild Ramp, a store in Huntington or another vendor who sells your product for you for a set percentage.</a:t>
            </a:r>
            <a:endParaRPr/>
          </a:p>
          <a:p>
            <a:pPr indent="0" lvl="0" marL="0" rtl="0" algn="l">
              <a:lnSpc>
                <a:spcPct val="100000"/>
              </a:lnSpc>
              <a:spcBef>
                <a:spcPts val="0"/>
              </a:spcBef>
              <a:spcAft>
                <a:spcPts val="0"/>
              </a:spcAft>
              <a:buSzPts val="1100"/>
              <a:buNone/>
            </a:pPr>
            <a:r>
              <a:t/>
            </a:r>
            <a:endParaRPr/>
          </a:p>
        </p:txBody>
      </p:sp>
      <p:sp>
        <p:nvSpPr>
          <p:cNvPr id="198" name="Google Shape;198;g1c35c11968e_0_78:notes"/>
          <p:cNvSpPr txBox="1"/>
          <p:nvPr>
            <p:ph idx="12" type="sldNum"/>
          </p:nvPr>
        </p:nvSpPr>
        <p:spPr>
          <a:xfrm>
            <a:off x="3937000" y="8772525"/>
            <a:ext cx="3011400" cy="4635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US"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0" name="Shape 210"/>
        <p:cNvGrpSpPr/>
        <p:nvPr/>
      </p:nvGrpSpPr>
      <p:grpSpPr>
        <a:xfrm>
          <a:off x="0" y="0"/>
          <a:ext cx="0" cy="0"/>
          <a:chOff x="0" y="0"/>
          <a:chExt cx="0" cy="0"/>
        </a:xfrm>
      </p:grpSpPr>
      <p:sp>
        <p:nvSpPr>
          <p:cNvPr id="211" name="Google Shape;211;g1c5f8ea1142_0_48:notes"/>
          <p:cNvSpPr/>
          <p:nvPr>
            <p:ph idx="2" type="sldImg"/>
          </p:nvPr>
        </p:nvSpPr>
        <p:spPr>
          <a:xfrm>
            <a:off x="1158575" y="692700"/>
            <a:ext cx="4633500" cy="34635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2" name="Google Shape;212;g1c5f8ea1142_0_48:notes"/>
          <p:cNvSpPr txBox="1"/>
          <p:nvPr>
            <p:ph idx="1" type="body"/>
          </p:nvPr>
        </p:nvSpPr>
        <p:spPr>
          <a:xfrm>
            <a:off x="695000" y="4387125"/>
            <a:ext cx="5560200" cy="41562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t>A pricing strategy will determine how you will price your product(s).  If your product price is at or above the high point, can you list how or why you should seek a higher price? What are the typical markups in the region for maple syrup? Are you factoring in your labor costs?  To learn more see the worksheet by Canella that we reference at the end of this module.</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 name="Shape 218"/>
        <p:cNvGrpSpPr/>
        <p:nvPr/>
      </p:nvGrpSpPr>
      <p:grpSpPr>
        <a:xfrm>
          <a:off x="0" y="0"/>
          <a:ext cx="0" cy="0"/>
          <a:chOff x="0" y="0"/>
          <a:chExt cx="0" cy="0"/>
        </a:xfrm>
      </p:grpSpPr>
      <p:sp>
        <p:nvSpPr>
          <p:cNvPr id="219" name="Google Shape;219;g1c5f8ea1142_0_53:notes"/>
          <p:cNvSpPr/>
          <p:nvPr>
            <p:ph idx="2" type="sldImg"/>
          </p:nvPr>
        </p:nvSpPr>
        <p:spPr>
          <a:xfrm>
            <a:off x="1158575" y="692700"/>
            <a:ext cx="4633500" cy="34635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0" name="Google Shape;220;g1c5f8ea1142_0_53:notes"/>
          <p:cNvSpPr txBox="1"/>
          <p:nvPr>
            <p:ph idx="1" type="body"/>
          </p:nvPr>
        </p:nvSpPr>
        <p:spPr>
          <a:xfrm>
            <a:off x="695000" y="4387125"/>
            <a:ext cx="5560200" cy="41562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t>What are your advertising plans? What about direct sales calls?  Will you make them?  Will you go to a trade fair or exposition? </a:t>
            </a:r>
            <a:endParaRPr/>
          </a:p>
          <a:p>
            <a:pPr indent="0" lvl="0" marL="0" rtl="0" algn="l">
              <a:lnSpc>
                <a:spcPct val="100000"/>
              </a:lnSpc>
              <a:spcBef>
                <a:spcPts val="0"/>
              </a:spcBef>
              <a:spcAft>
                <a:spcPts val="0"/>
              </a:spcAft>
              <a:buSzPts val="1100"/>
              <a:buNone/>
            </a:pPr>
            <a:r>
              <a:rPr lang="en-US"/>
              <a:t>What about sales channels?  Who will be selling your products?  What are the priorities of your promotions?</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6" name="Shape 226"/>
        <p:cNvGrpSpPr/>
        <p:nvPr/>
      </p:nvGrpSpPr>
      <p:grpSpPr>
        <a:xfrm>
          <a:off x="0" y="0"/>
          <a:ext cx="0" cy="0"/>
          <a:chOff x="0" y="0"/>
          <a:chExt cx="0" cy="0"/>
        </a:xfrm>
      </p:grpSpPr>
      <p:sp>
        <p:nvSpPr>
          <p:cNvPr id="227" name="Google Shape;227;g1d0b5089a2e_0_7:notes"/>
          <p:cNvSpPr/>
          <p:nvPr>
            <p:ph idx="2" type="sldImg"/>
          </p:nvPr>
        </p:nvSpPr>
        <p:spPr>
          <a:xfrm>
            <a:off x="1158575" y="692700"/>
            <a:ext cx="4633500" cy="34635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8" name="Google Shape;228;g1d0b5089a2e_0_7:notes"/>
          <p:cNvSpPr txBox="1"/>
          <p:nvPr>
            <p:ph idx="1" type="body"/>
          </p:nvPr>
        </p:nvSpPr>
        <p:spPr>
          <a:xfrm>
            <a:off x="695000" y="4387125"/>
            <a:ext cx="5560200" cy="41562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sz="1200"/>
              <a:t>A bit of review.  </a:t>
            </a:r>
            <a:r>
              <a:rPr lang="en-US" sz="1200">
                <a:solidFill>
                  <a:schemeClr val="dk1"/>
                </a:solidFill>
                <a:latin typeface="Calibri"/>
                <a:ea typeface="Calibri"/>
                <a:cs typeface="Calibri"/>
                <a:sym typeface="Calibri"/>
              </a:rPr>
              <a:t>Don’t be afraid to go back and modify your SWOT, and other parts of your draft plan. </a:t>
            </a:r>
            <a:r>
              <a:rPr lang="en-US" sz="1200"/>
              <a:t>You should conduct a SWOT to analyze your strengths and weaknesses of your business as compared to you competitors and determine your success factors.  You should now go back to this session’s worksheet and note the outline/basic points of a marketing plan.  In subsequent sessions we will discuss market planning.</a:t>
            </a:r>
            <a:endParaRPr sz="1200"/>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2" name="Shape 232"/>
        <p:cNvGrpSpPr/>
        <p:nvPr/>
      </p:nvGrpSpPr>
      <p:grpSpPr>
        <a:xfrm>
          <a:off x="0" y="0"/>
          <a:ext cx="0" cy="0"/>
          <a:chOff x="0" y="0"/>
          <a:chExt cx="0" cy="0"/>
        </a:xfrm>
      </p:grpSpPr>
      <p:sp>
        <p:nvSpPr>
          <p:cNvPr id="233" name="Google Shape;233;g1cd9322dbef_0_27:notes"/>
          <p:cNvSpPr/>
          <p:nvPr>
            <p:ph idx="2" type="sldImg"/>
          </p:nvPr>
        </p:nvSpPr>
        <p:spPr>
          <a:xfrm>
            <a:off x="1158575" y="692700"/>
            <a:ext cx="4633500" cy="34635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34" name="Google Shape;234;g1cd9322dbef_0_27:notes"/>
          <p:cNvSpPr txBox="1"/>
          <p:nvPr>
            <p:ph idx="1" type="body"/>
          </p:nvPr>
        </p:nvSpPr>
        <p:spPr>
          <a:xfrm>
            <a:off x="695000" y="4387125"/>
            <a:ext cx="5560200" cy="41562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sz="1500"/>
              <a:t>A marketing plan is most </a:t>
            </a:r>
            <a:r>
              <a:rPr lang="en-US" sz="1500">
                <a:solidFill>
                  <a:schemeClr val="dk1"/>
                </a:solidFill>
                <a:latin typeface="Calibri"/>
                <a:ea typeface="Calibri"/>
                <a:cs typeface="Calibri"/>
                <a:sym typeface="Calibri"/>
              </a:rPr>
              <a:t>necessary for new products/markets</a:t>
            </a:r>
            <a:endParaRPr sz="1500">
              <a:solidFill>
                <a:schemeClr val="dk1"/>
              </a:solidFill>
              <a:latin typeface="Calibri"/>
              <a:ea typeface="Calibri"/>
              <a:cs typeface="Calibri"/>
              <a:sym typeface="Calibri"/>
            </a:endParaRPr>
          </a:p>
          <a:p>
            <a:pPr indent="0" lvl="0" marL="0" rtl="0" algn="l">
              <a:lnSpc>
                <a:spcPct val="100000"/>
              </a:lnSpc>
              <a:spcBef>
                <a:spcPts val="0"/>
              </a:spcBef>
              <a:spcAft>
                <a:spcPts val="0"/>
              </a:spcAft>
              <a:buSzPts val="1100"/>
              <a:buNone/>
            </a:pPr>
            <a:r>
              <a:rPr lang="en-US" sz="100"/>
              <a:t>Look for linkages that save you time and money; </a:t>
            </a:r>
            <a:r>
              <a:rPr lang="en-US" sz="1300">
                <a:solidFill>
                  <a:schemeClr val="dk1"/>
                </a:solidFill>
                <a:latin typeface="Calibri"/>
                <a:ea typeface="Calibri"/>
                <a:cs typeface="Calibri"/>
                <a:sym typeface="Calibri"/>
              </a:rPr>
              <a:t>Suggestion: start with the template (outline) on the worksheet</a:t>
            </a:r>
            <a:endParaRPr sz="1300">
              <a:solidFill>
                <a:schemeClr val="dk1"/>
              </a:solidFill>
              <a:latin typeface="Calibri"/>
              <a:ea typeface="Calibri"/>
              <a:cs typeface="Calibri"/>
              <a:sym typeface="Calibri"/>
            </a:endParaRPr>
          </a:p>
          <a:p>
            <a:pPr indent="0" lvl="0" marL="0" rtl="0" algn="l">
              <a:lnSpc>
                <a:spcPct val="100000"/>
              </a:lnSpc>
              <a:spcBef>
                <a:spcPts val="0"/>
              </a:spcBef>
              <a:spcAft>
                <a:spcPts val="0"/>
              </a:spcAft>
              <a:buSzPts val="1100"/>
              <a:buNone/>
            </a:pPr>
            <a:r>
              <a:t/>
            </a:r>
            <a:endParaRPr sz="1500"/>
          </a:p>
          <a:p>
            <a:pPr indent="0" lvl="0" marL="0" rtl="0" algn="l">
              <a:lnSpc>
                <a:spcPct val="100000"/>
              </a:lnSpc>
              <a:spcBef>
                <a:spcPts val="0"/>
              </a:spcBef>
              <a:spcAft>
                <a:spcPts val="0"/>
              </a:spcAft>
              <a:buSzPts val="1100"/>
              <a:buNone/>
            </a:pPr>
            <a:r>
              <a:t/>
            </a:r>
            <a:endParaRPr sz="800"/>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9" name="Shape 239"/>
        <p:cNvGrpSpPr/>
        <p:nvPr/>
      </p:nvGrpSpPr>
      <p:grpSpPr>
        <a:xfrm>
          <a:off x="0" y="0"/>
          <a:ext cx="0" cy="0"/>
          <a:chOff x="0" y="0"/>
          <a:chExt cx="0" cy="0"/>
        </a:xfrm>
      </p:grpSpPr>
      <p:sp>
        <p:nvSpPr>
          <p:cNvPr id="240" name="Google Shape;240;g1c35c11968e_0_139:notes"/>
          <p:cNvSpPr/>
          <p:nvPr>
            <p:ph idx="2" type="sldImg"/>
          </p:nvPr>
        </p:nvSpPr>
        <p:spPr>
          <a:xfrm>
            <a:off x="703263" y="1154113"/>
            <a:ext cx="5543700" cy="3117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1" name="Google Shape;241;g1c35c11968e_0_139:notes"/>
          <p:cNvSpPr txBox="1"/>
          <p:nvPr>
            <p:ph idx="1" type="body"/>
          </p:nvPr>
        </p:nvSpPr>
        <p:spPr>
          <a:xfrm>
            <a:off x="695325" y="4445000"/>
            <a:ext cx="5559300" cy="36369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lang="en-US">
                <a:solidFill>
                  <a:schemeClr val="dk1"/>
                </a:solidFill>
              </a:rPr>
              <a:t>There are several organizations and their representatives, both locally and in the region, that can help you develop a marketing plan.  Don’t overlook your neighbors, other producers, those who might help you market your syrup or value added products. Your team may include but are not limited to these.</a:t>
            </a:r>
            <a:endParaRPr>
              <a:solidFill>
                <a:schemeClr val="dk1"/>
              </a:solidFill>
            </a:endParaRPr>
          </a:p>
          <a:p>
            <a:pPr indent="0" lvl="0" marL="0" rtl="0" algn="l">
              <a:lnSpc>
                <a:spcPct val="100000"/>
              </a:lnSpc>
              <a:spcBef>
                <a:spcPts val="0"/>
              </a:spcBef>
              <a:spcAft>
                <a:spcPts val="0"/>
              </a:spcAft>
              <a:buClr>
                <a:schemeClr val="dk1"/>
              </a:buClr>
              <a:buSzPts val="1100"/>
              <a:buFont typeface="Arial"/>
              <a:buNone/>
            </a:pPr>
            <a:r>
              <a:rPr lang="en-US">
                <a:solidFill>
                  <a:schemeClr val="dk1"/>
                </a:solidFill>
              </a:rPr>
              <a:t>Regional market development programs/opportunities - Economic Development Authorities, regional buyers and businesses, business incubators (i.e. The Hive, SW Virginia Craft Center, Tamarack)</a:t>
            </a:r>
            <a:endParaRPr>
              <a:solidFill>
                <a:schemeClr val="dk1"/>
              </a:solidFill>
            </a:endParaRPr>
          </a:p>
          <a:p>
            <a:pPr indent="0" lvl="0" marL="0" marR="0" rtl="0" algn="l">
              <a:lnSpc>
                <a:spcPct val="100000"/>
              </a:lnSpc>
              <a:spcBef>
                <a:spcPts val="0"/>
              </a:spcBef>
              <a:spcAft>
                <a:spcPts val="0"/>
              </a:spcAft>
              <a:buClr>
                <a:schemeClr val="dk1"/>
              </a:buClr>
              <a:buSzPts val="1200"/>
              <a:buFont typeface="Calibri"/>
              <a:buNone/>
            </a:pPr>
            <a:r>
              <a:rPr lang="en-US" sz="1200" u="sng">
                <a:solidFill>
                  <a:schemeClr val="hlink"/>
                </a:solidFill>
                <a:latin typeface="Calibri"/>
                <a:ea typeface="Calibri"/>
                <a:cs typeface="Calibri"/>
                <a:sym typeface="Calibri"/>
                <a:hlinkClick r:id="rId2"/>
              </a:rPr>
              <a:t>https://www.msbdc.org/pdf/marketing_plan.pdf</a:t>
            </a:r>
            <a:endParaRPr sz="1200">
              <a:latin typeface="Calibri"/>
              <a:ea typeface="Calibri"/>
              <a:cs typeface="Calibri"/>
              <a:sym typeface="Calibri"/>
            </a:endParaRPr>
          </a:p>
          <a:p>
            <a:pPr indent="0" lvl="0" marL="0" marR="0" rtl="0" algn="l">
              <a:lnSpc>
                <a:spcPct val="100000"/>
              </a:lnSpc>
              <a:spcBef>
                <a:spcPts val="0"/>
              </a:spcBef>
              <a:spcAft>
                <a:spcPts val="0"/>
              </a:spcAft>
              <a:buClr>
                <a:schemeClr val="dk1"/>
              </a:buClr>
              <a:buSzPts val="1200"/>
              <a:buFont typeface="Calibri"/>
              <a:buNone/>
            </a:pPr>
            <a:r>
              <a:rPr lang="en-US" sz="1200" u="sng">
                <a:solidFill>
                  <a:schemeClr val="hlink"/>
                </a:solidFill>
                <a:latin typeface="Calibri"/>
                <a:ea typeface="Calibri"/>
                <a:cs typeface="Calibri"/>
                <a:sym typeface="Calibri"/>
                <a:hlinkClick r:id="rId3"/>
              </a:rPr>
              <a:t>https://projects.sare.org/wp-content/uploads/960415always-something-farm-_marketing-plan.pdf</a:t>
            </a:r>
            <a:endParaRPr sz="1200">
              <a:latin typeface="Calibri"/>
              <a:ea typeface="Calibri"/>
              <a:cs typeface="Calibri"/>
              <a:sym typeface="Calibri"/>
            </a:endParaRPr>
          </a:p>
          <a:p>
            <a:pPr indent="0" lvl="0" marL="0" marR="0" rtl="0" algn="l">
              <a:lnSpc>
                <a:spcPct val="100000"/>
              </a:lnSpc>
              <a:spcBef>
                <a:spcPts val="0"/>
              </a:spcBef>
              <a:spcAft>
                <a:spcPts val="0"/>
              </a:spcAft>
              <a:buClr>
                <a:schemeClr val="dk1"/>
              </a:buClr>
              <a:buSzPts val="1200"/>
              <a:buFont typeface="Calibri"/>
              <a:buNone/>
            </a:pPr>
            <a:r>
              <a:t/>
            </a:r>
            <a:endParaRPr sz="1200">
              <a:latin typeface="Calibri"/>
              <a:ea typeface="Calibri"/>
              <a:cs typeface="Calibri"/>
              <a:sym typeface="Calibri"/>
            </a:endParaRPr>
          </a:p>
          <a:p>
            <a:pPr indent="0" lvl="0" marL="0" marR="0" rtl="0" algn="l">
              <a:lnSpc>
                <a:spcPct val="100000"/>
              </a:lnSpc>
              <a:spcBef>
                <a:spcPts val="0"/>
              </a:spcBef>
              <a:spcAft>
                <a:spcPts val="0"/>
              </a:spcAft>
              <a:buClr>
                <a:schemeClr val="dk1"/>
              </a:buClr>
              <a:buSzPts val="1200"/>
              <a:buFont typeface="Calibri"/>
              <a:buNone/>
            </a:pPr>
            <a:r>
              <a:t/>
            </a:r>
            <a:endParaRPr/>
          </a:p>
          <a:p>
            <a:pPr indent="0" lvl="0" marL="0" rtl="0" algn="l">
              <a:lnSpc>
                <a:spcPct val="100000"/>
              </a:lnSpc>
              <a:spcBef>
                <a:spcPts val="0"/>
              </a:spcBef>
              <a:spcAft>
                <a:spcPts val="0"/>
              </a:spcAft>
              <a:buSzPts val="1100"/>
              <a:buNone/>
            </a:pPr>
            <a:r>
              <a:t/>
            </a:r>
            <a:endParaRPr/>
          </a:p>
        </p:txBody>
      </p:sp>
      <p:sp>
        <p:nvSpPr>
          <p:cNvPr id="242" name="Google Shape;242;g1c35c11968e_0_139:notes"/>
          <p:cNvSpPr txBox="1"/>
          <p:nvPr>
            <p:ph idx="12" type="sldNum"/>
          </p:nvPr>
        </p:nvSpPr>
        <p:spPr>
          <a:xfrm>
            <a:off x="3937000" y="8772525"/>
            <a:ext cx="3011400" cy="4635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US"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g27698d890db_1_0:notes"/>
          <p:cNvSpPr/>
          <p:nvPr>
            <p:ph idx="2" type="sldImg"/>
          </p:nvPr>
        </p:nvSpPr>
        <p:spPr>
          <a:xfrm>
            <a:off x="703263" y="1154113"/>
            <a:ext cx="5543700" cy="3117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1" name="Google Shape;91;g27698d890db_1_0:notes"/>
          <p:cNvSpPr txBox="1"/>
          <p:nvPr>
            <p:ph idx="1" type="body"/>
          </p:nvPr>
        </p:nvSpPr>
        <p:spPr>
          <a:xfrm>
            <a:off x="695325" y="4445000"/>
            <a:ext cx="5559300" cy="36369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Before you move forward, please make sure you have a hard copy or access to the worksheet (You can download this from the topic folder). </a:t>
            </a:r>
            <a:endParaRPr/>
          </a:p>
        </p:txBody>
      </p:sp>
      <p:sp>
        <p:nvSpPr>
          <p:cNvPr id="92" name="Google Shape;92;g27698d890db_1_0:notes"/>
          <p:cNvSpPr txBox="1"/>
          <p:nvPr>
            <p:ph idx="12" type="sldNum"/>
          </p:nvPr>
        </p:nvSpPr>
        <p:spPr>
          <a:xfrm>
            <a:off x="3937000" y="8772525"/>
            <a:ext cx="3011400" cy="4635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US"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3" name="Shape 253"/>
        <p:cNvGrpSpPr/>
        <p:nvPr/>
      </p:nvGrpSpPr>
      <p:grpSpPr>
        <a:xfrm>
          <a:off x="0" y="0"/>
          <a:ext cx="0" cy="0"/>
          <a:chOff x="0" y="0"/>
          <a:chExt cx="0" cy="0"/>
        </a:xfrm>
      </p:grpSpPr>
      <p:sp>
        <p:nvSpPr>
          <p:cNvPr id="254" name="Google Shape;254;g1c35c11968e_0_152:notes"/>
          <p:cNvSpPr txBox="1"/>
          <p:nvPr>
            <p:ph idx="1" type="body"/>
          </p:nvPr>
        </p:nvSpPr>
        <p:spPr>
          <a:xfrm>
            <a:off x="695325" y="4445000"/>
            <a:ext cx="5559300" cy="36369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t>What are the next steps?  Determine the options for getting your product to market.</a:t>
            </a:r>
            <a:endParaRPr/>
          </a:p>
          <a:p>
            <a:pPr indent="0" lvl="0" marL="0" rtl="0" algn="l">
              <a:lnSpc>
                <a:spcPct val="100000"/>
              </a:lnSpc>
              <a:spcBef>
                <a:spcPts val="0"/>
              </a:spcBef>
              <a:spcAft>
                <a:spcPts val="0"/>
              </a:spcAft>
              <a:buClr>
                <a:schemeClr val="dk1"/>
              </a:buClr>
              <a:buSzPts val="1100"/>
              <a:buFont typeface="Arial"/>
              <a:buNone/>
            </a:pPr>
            <a:r>
              <a:rPr lang="en-US">
                <a:solidFill>
                  <a:schemeClr val="dk1"/>
                </a:solidFill>
              </a:rPr>
              <a:t>Remember to place your draft marketing plan worksheet into your business plan binder; you can always go back and adjust based on your marketing results/targets</a:t>
            </a:r>
            <a:endParaRPr/>
          </a:p>
        </p:txBody>
      </p:sp>
      <p:sp>
        <p:nvSpPr>
          <p:cNvPr id="255" name="Google Shape;255;g1c35c11968e_0_152:notes"/>
          <p:cNvSpPr/>
          <p:nvPr>
            <p:ph idx="2" type="sldImg"/>
          </p:nvPr>
        </p:nvSpPr>
        <p:spPr>
          <a:xfrm>
            <a:off x="703263" y="1154113"/>
            <a:ext cx="5543700" cy="31179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2" name="Shape 262"/>
        <p:cNvGrpSpPr/>
        <p:nvPr/>
      </p:nvGrpSpPr>
      <p:grpSpPr>
        <a:xfrm>
          <a:off x="0" y="0"/>
          <a:ext cx="0" cy="0"/>
          <a:chOff x="0" y="0"/>
          <a:chExt cx="0" cy="0"/>
        </a:xfrm>
      </p:grpSpPr>
      <p:sp>
        <p:nvSpPr>
          <p:cNvPr id="263" name="Google Shape;263;g1c35c11968e_0_147:notes"/>
          <p:cNvSpPr txBox="1"/>
          <p:nvPr>
            <p:ph idx="1" type="body"/>
          </p:nvPr>
        </p:nvSpPr>
        <p:spPr>
          <a:xfrm>
            <a:off x="695325" y="4445000"/>
            <a:ext cx="5559300" cy="36369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t>You will find several useful resources through the linkages that you make, and through several organizations that are focused on maple-based enterprises or enterprise development in general.  Here are four sources that we think may be a starting point for developing your marketing strategy.</a:t>
            </a:r>
            <a:endParaRPr/>
          </a:p>
        </p:txBody>
      </p:sp>
      <p:sp>
        <p:nvSpPr>
          <p:cNvPr id="264" name="Google Shape;264;g1c35c11968e_0_147:notes"/>
          <p:cNvSpPr/>
          <p:nvPr>
            <p:ph idx="2" type="sldImg"/>
          </p:nvPr>
        </p:nvSpPr>
        <p:spPr>
          <a:xfrm>
            <a:off x="703263" y="1154113"/>
            <a:ext cx="5543700" cy="31179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8" name="Shape 268"/>
        <p:cNvGrpSpPr/>
        <p:nvPr/>
      </p:nvGrpSpPr>
      <p:grpSpPr>
        <a:xfrm>
          <a:off x="0" y="0"/>
          <a:ext cx="0" cy="0"/>
          <a:chOff x="0" y="0"/>
          <a:chExt cx="0" cy="0"/>
        </a:xfrm>
      </p:grpSpPr>
      <p:sp>
        <p:nvSpPr>
          <p:cNvPr id="269" name="Google Shape;269;g2e8abeb734c_0_0:notes"/>
          <p:cNvSpPr txBox="1"/>
          <p:nvPr>
            <p:ph idx="1" type="body"/>
          </p:nvPr>
        </p:nvSpPr>
        <p:spPr>
          <a:xfrm>
            <a:off x="695000" y="4387125"/>
            <a:ext cx="5560200" cy="41562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t>Your feedback will help us provide useful sessions on topics that are important to you and others working in the maple syrup sector.</a:t>
            </a:r>
            <a:endParaRPr/>
          </a:p>
        </p:txBody>
      </p:sp>
      <p:sp>
        <p:nvSpPr>
          <p:cNvPr id="270" name="Google Shape;270;g2e8abeb734c_0_0:notes"/>
          <p:cNvSpPr/>
          <p:nvPr>
            <p:ph idx="2" type="sldImg"/>
          </p:nvPr>
        </p:nvSpPr>
        <p:spPr>
          <a:xfrm>
            <a:off x="1158575" y="692700"/>
            <a:ext cx="4633500" cy="34635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g216db1dc229_0_0:notes"/>
          <p:cNvSpPr/>
          <p:nvPr>
            <p:ph idx="2" type="sldImg"/>
          </p:nvPr>
        </p:nvSpPr>
        <p:spPr>
          <a:xfrm>
            <a:off x="1158575" y="692700"/>
            <a:ext cx="4633500" cy="34635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8" name="Google Shape;98;g216db1dc229_0_0:notes"/>
          <p:cNvSpPr txBox="1"/>
          <p:nvPr>
            <p:ph idx="1" type="body"/>
          </p:nvPr>
        </p:nvSpPr>
        <p:spPr>
          <a:xfrm>
            <a:off x="695000" y="4387125"/>
            <a:ext cx="5560200" cy="41562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g1c5f8ea1142_0_27:notes"/>
          <p:cNvSpPr/>
          <p:nvPr>
            <p:ph idx="2" type="sldImg"/>
          </p:nvPr>
        </p:nvSpPr>
        <p:spPr>
          <a:xfrm>
            <a:off x="703263" y="1154113"/>
            <a:ext cx="5543700" cy="3117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4" name="Google Shape;104;g1c5f8ea1142_0_27:notes"/>
          <p:cNvSpPr txBox="1"/>
          <p:nvPr>
            <p:ph idx="1" type="body"/>
          </p:nvPr>
        </p:nvSpPr>
        <p:spPr>
          <a:xfrm>
            <a:off x="695325" y="4445000"/>
            <a:ext cx="5559300" cy="36369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100"/>
              <a:buNone/>
            </a:pPr>
            <a:r>
              <a:rPr lang="en-US"/>
              <a:t>If you have not already established a formal vision or mission statement for your business, no worries, these questions should help you get there. Feel free to jot notes or thoughts in response to these questions on your worksheet as you go through this session.  You should also pause the presentation to reflect on your own situation as you </a:t>
            </a:r>
            <a:r>
              <a:rPr lang="en-US">
                <a:extLst>
                  <a:ext uri="http://customooxmlschemas.google.com/">
                    <go:slidesCustomData xmlns:go="http://customooxmlschemas.google.com/" textRoundtripDataId="0"/>
                  </a:ext>
                </a:extLst>
              </a:rPr>
              <a:t>need</a:t>
            </a:r>
            <a:r>
              <a:rPr lang="en-US"/>
              <a:t>. Add your responses to these questions on your worksheet.</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US"/>
              <a:t>Reasons to finalize my maple business idea:  starter options include succession planning, taxation requirements, etc.</a:t>
            </a:r>
            <a:endParaRPr/>
          </a:p>
          <a:p>
            <a:pPr indent="0" lvl="0" marL="0" rtl="0" algn="l">
              <a:lnSpc>
                <a:spcPct val="100000"/>
              </a:lnSpc>
              <a:spcBef>
                <a:spcPts val="0"/>
              </a:spcBef>
              <a:spcAft>
                <a:spcPts val="0"/>
              </a:spcAft>
              <a:buSzPts val="1100"/>
              <a:buNone/>
            </a:pPr>
            <a:r>
              <a:rPr lang="en-US"/>
              <a:t>Who are my competitors ideas: local, state, regional, national and possibly international, packaging, delivery options, pricing, etc.; jot notes, reference session on “Developing my Elevator Pitch” and start to identify differentiators. </a:t>
            </a:r>
            <a:endParaRPr/>
          </a:p>
        </p:txBody>
      </p:sp>
      <p:sp>
        <p:nvSpPr>
          <p:cNvPr id="105" name="Google Shape;105;g1c5f8ea1142_0_27:notes"/>
          <p:cNvSpPr txBox="1"/>
          <p:nvPr>
            <p:ph idx="12" type="sldNum"/>
          </p:nvPr>
        </p:nvSpPr>
        <p:spPr>
          <a:xfrm>
            <a:off x="3937000" y="8772525"/>
            <a:ext cx="3011400" cy="4635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US"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g1c35c11968e_0_6:notes"/>
          <p:cNvSpPr/>
          <p:nvPr>
            <p:ph idx="2" type="sldImg"/>
          </p:nvPr>
        </p:nvSpPr>
        <p:spPr>
          <a:xfrm>
            <a:off x="703263" y="1154113"/>
            <a:ext cx="5543700" cy="3117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1" name="Google Shape;111;g1c35c11968e_0_6:notes"/>
          <p:cNvSpPr txBox="1"/>
          <p:nvPr>
            <p:ph idx="1" type="body"/>
          </p:nvPr>
        </p:nvSpPr>
        <p:spPr>
          <a:xfrm>
            <a:off x="695325" y="4445000"/>
            <a:ext cx="5559300" cy="36369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100"/>
              <a:buNone/>
            </a:pPr>
            <a:r>
              <a:rPr lang="en-US"/>
              <a:t>At the end of this session, we hope you gain knowledge and resources for these objectives: Raise awareness of market planning and resources that you might find helpful as you develop your marketing effort.</a:t>
            </a:r>
            <a:endParaRPr/>
          </a:p>
        </p:txBody>
      </p:sp>
      <p:sp>
        <p:nvSpPr>
          <p:cNvPr id="112" name="Google Shape;112;g1c35c11968e_0_6:notes"/>
          <p:cNvSpPr txBox="1"/>
          <p:nvPr>
            <p:ph idx="12" type="sldNum"/>
          </p:nvPr>
        </p:nvSpPr>
        <p:spPr>
          <a:xfrm>
            <a:off x="3937000" y="8772525"/>
            <a:ext cx="3011400" cy="4635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US"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g1c35c11968e_0_48:notes"/>
          <p:cNvSpPr/>
          <p:nvPr>
            <p:ph idx="2" type="sldImg"/>
          </p:nvPr>
        </p:nvSpPr>
        <p:spPr>
          <a:xfrm>
            <a:off x="703263" y="1154113"/>
            <a:ext cx="5543700" cy="31179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0" name="Google Shape;140;g1c35c11968e_0_48:notes"/>
          <p:cNvSpPr txBox="1"/>
          <p:nvPr>
            <p:ph idx="1" type="body"/>
          </p:nvPr>
        </p:nvSpPr>
        <p:spPr>
          <a:xfrm>
            <a:off x="695325" y="4445000"/>
            <a:ext cx="5559300" cy="36369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t>As mentioned in previous sessions, having a Vision for enterprise is important it helps to keep you focused.  When considering marketing it will help you develop the resources and linkages that help you succeed in marketing your products. If you have not already done so, you should re-check your vision statement.  Does it need revision to reflect your marketing goals?.</a:t>
            </a:r>
            <a:endParaRPr/>
          </a:p>
        </p:txBody>
      </p:sp>
      <p:sp>
        <p:nvSpPr>
          <p:cNvPr id="141" name="Google Shape;141;g1c35c11968e_0_48:notes"/>
          <p:cNvSpPr txBox="1"/>
          <p:nvPr>
            <p:ph idx="12" type="sldNum"/>
          </p:nvPr>
        </p:nvSpPr>
        <p:spPr>
          <a:xfrm>
            <a:off x="3937000" y="8772525"/>
            <a:ext cx="3011400" cy="4635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fld id="{00000000-1234-1234-1234-123412341234}" type="slidenum">
              <a:rPr b="0" i="0" lang="en-US"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g2b1c908617f_0_0:notes"/>
          <p:cNvSpPr/>
          <p:nvPr>
            <p:ph idx="2" type="sldImg"/>
          </p:nvPr>
        </p:nvSpPr>
        <p:spPr>
          <a:xfrm>
            <a:off x="1158575" y="692700"/>
            <a:ext cx="4633500" cy="34635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8" name="Google Shape;148;g2b1c908617f_0_0:notes"/>
          <p:cNvSpPr txBox="1"/>
          <p:nvPr>
            <p:ph idx="1" type="body"/>
          </p:nvPr>
        </p:nvSpPr>
        <p:spPr>
          <a:xfrm>
            <a:off x="695000" y="4387125"/>
            <a:ext cx="5560200" cy="41562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g1c5f8ea1142_0_22:notes"/>
          <p:cNvSpPr/>
          <p:nvPr>
            <p:ph idx="2" type="sldImg"/>
          </p:nvPr>
        </p:nvSpPr>
        <p:spPr>
          <a:xfrm>
            <a:off x="1158575" y="692700"/>
            <a:ext cx="4633500" cy="34635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4" name="Google Shape;154;g1c5f8ea1142_0_22:notes"/>
          <p:cNvSpPr txBox="1"/>
          <p:nvPr>
            <p:ph idx="1" type="body"/>
          </p:nvPr>
        </p:nvSpPr>
        <p:spPr>
          <a:xfrm>
            <a:off x="695000" y="4387125"/>
            <a:ext cx="5560200" cy="41562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en-US">
                <a:solidFill>
                  <a:schemeClr val="dk1"/>
                </a:solidFill>
              </a:rPr>
              <a:t>Before we begin it is important to have a common understanding of marketing and some of the terms used. Here are a few.  Selling is the act of negotiating and bringing the product to the customers.  Marketing is a process by which you raise customer awareness.  In a sense your are setting up the environment for customers to recognize need and decide to buy your product.</a:t>
            </a:r>
            <a:endParaRPr>
              <a:solidFill>
                <a:schemeClr val="dk1"/>
              </a:solidFill>
            </a:endParaRPr>
          </a:p>
          <a:p>
            <a:pPr indent="0" lvl="0" marL="457200" rtl="0" algn="l">
              <a:lnSpc>
                <a:spcPct val="100000"/>
              </a:lnSpc>
              <a:spcBef>
                <a:spcPts val="0"/>
              </a:spcBef>
              <a:spcAft>
                <a:spcPts val="0"/>
              </a:spcAft>
              <a:buSzPts val="1100"/>
              <a:buNone/>
            </a:pPr>
            <a:r>
              <a:t/>
            </a:r>
            <a:endParaRPr sz="1300">
              <a:solidFill>
                <a:schemeClr val="dk1"/>
              </a:solidFill>
              <a:latin typeface="Calibri"/>
              <a:ea typeface="Calibri"/>
              <a:cs typeface="Calibri"/>
              <a:sym typeface="Calibri"/>
            </a:endParaRPr>
          </a:p>
          <a:p>
            <a:pPr indent="0" lvl="0" marL="0" rtl="0" algn="l">
              <a:lnSpc>
                <a:spcPct val="100000"/>
              </a:lnSpc>
              <a:spcBef>
                <a:spcPts val="0"/>
              </a:spcBef>
              <a:spcAft>
                <a:spcPts val="0"/>
              </a:spcAft>
              <a:buSzPts val="1100"/>
              <a:buNone/>
            </a:pPr>
            <a:r>
              <a:rPr lang="en-US" sz="1300">
                <a:solidFill>
                  <a:schemeClr val="dk1"/>
                </a:solidFill>
                <a:latin typeface="Calibri"/>
                <a:ea typeface="Calibri"/>
                <a:cs typeface="Calibri"/>
                <a:sym typeface="Calibri"/>
              </a:rPr>
              <a:t>What do you know about the market(s) for maple syrup products? Are your marketing needs in your business plan? Can you link your planned/anticipated production with market potential? Can you link sap production, with storage, processing and/or bottling capacities?</a:t>
            </a:r>
            <a:endParaRPr sz="1300">
              <a:solidFill>
                <a:schemeClr val="dk1"/>
              </a:solidFill>
              <a:latin typeface="Calibri"/>
              <a:ea typeface="Calibri"/>
              <a:cs typeface="Calibri"/>
              <a:sym typeface="Calibri"/>
            </a:endParaRPr>
          </a:p>
          <a:p>
            <a:pPr indent="0" lvl="0" marL="0" rtl="0" algn="l">
              <a:lnSpc>
                <a:spcPct val="100000"/>
              </a:lnSpc>
              <a:spcBef>
                <a:spcPts val="0"/>
              </a:spcBef>
              <a:spcAft>
                <a:spcPts val="0"/>
              </a:spcAft>
              <a:buSzPts val="1100"/>
              <a:buNone/>
            </a:pPr>
            <a:r>
              <a:t/>
            </a:r>
            <a:endParaRPr sz="2100">
              <a:solidFill>
                <a:schemeClr val="dk1"/>
              </a:solidFill>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 name="Shape 158"/>
        <p:cNvGrpSpPr/>
        <p:nvPr/>
      </p:nvGrpSpPr>
      <p:grpSpPr>
        <a:xfrm>
          <a:off x="0" y="0"/>
          <a:ext cx="0" cy="0"/>
          <a:chOff x="0" y="0"/>
          <a:chExt cx="0" cy="0"/>
        </a:xfrm>
      </p:grpSpPr>
      <p:sp>
        <p:nvSpPr>
          <p:cNvPr id="159" name="Google Shape;159;g1c5f8ea1142_0_38:notes"/>
          <p:cNvSpPr/>
          <p:nvPr>
            <p:ph idx="2" type="sldImg"/>
          </p:nvPr>
        </p:nvSpPr>
        <p:spPr>
          <a:xfrm>
            <a:off x="1158575" y="692700"/>
            <a:ext cx="4633500" cy="34635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0" name="Google Shape;160;g1c5f8ea1142_0_38:notes"/>
          <p:cNvSpPr txBox="1"/>
          <p:nvPr>
            <p:ph idx="1" type="body"/>
          </p:nvPr>
        </p:nvSpPr>
        <p:spPr>
          <a:xfrm>
            <a:off x="695000" y="4387125"/>
            <a:ext cx="5560200" cy="41562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t>It is important to think about your marketing mix strategy - the “four Ps”  This is commonly referred to as “marketing mix”.  This is the skeleton on which your marketing activities should hang. </a:t>
            </a:r>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1" name="Shape 11"/>
        <p:cNvGrpSpPr/>
        <p:nvPr/>
      </p:nvGrpSpPr>
      <p:grpSpPr>
        <a:xfrm>
          <a:off x="0" y="0"/>
          <a:ext cx="0" cy="0"/>
          <a:chOff x="0" y="0"/>
          <a:chExt cx="0" cy="0"/>
        </a:xfrm>
      </p:grpSpPr>
      <p:sp>
        <p:nvSpPr>
          <p:cNvPr id="12" name="Google Shape;12;p13"/>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 name="Google Shape;13;p13"/>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4" name="Google Shape;14;p1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 name="Google Shape;15;p1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 name="Google Shape;16;p1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8" name="Shape 68"/>
        <p:cNvGrpSpPr/>
        <p:nvPr/>
      </p:nvGrpSpPr>
      <p:grpSpPr>
        <a:xfrm>
          <a:off x="0" y="0"/>
          <a:ext cx="0" cy="0"/>
          <a:chOff x="0" y="0"/>
          <a:chExt cx="0" cy="0"/>
        </a:xfrm>
      </p:grpSpPr>
      <p:sp>
        <p:nvSpPr>
          <p:cNvPr id="69" name="Google Shape;69;p2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22"/>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1" name="Google Shape;71;p2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2" name="Google Shape;72;p2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3" name="Google Shape;73;p2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23"/>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23"/>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7" name="Google Shape;77;p2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8" name="Google Shape;78;p2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9" name="Google Shape;79;p2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7" name="Shape 17"/>
        <p:cNvGrpSpPr/>
        <p:nvPr/>
      </p:nvGrpSpPr>
      <p:grpSpPr>
        <a:xfrm>
          <a:off x="0" y="0"/>
          <a:ext cx="0" cy="0"/>
          <a:chOff x="0" y="0"/>
          <a:chExt cx="0" cy="0"/>
        </a:xfrm>
      </p:grpSpPr>
      <p:sp>
        <p:nvSpPr>
          <p:cNvPr id="18" name="Google Shape;18;p1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14"/>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0" name="Google Shape;20;p1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 name="Google Shape;21;p1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2" name="Google Shape;22;p1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3" name="Shape 23"/>
        <p:cNvGrpSpPr/>
        <p:nvPr/>
      </p:nvGrpSpPr>
      <p:grpSpPr>
        <a:xfrm>
          <a:off x="0" y="0"/>
          <a:ext cx="0" cy="0"/>
          <a:chOff x="0" y="0"/>
          <a:chExt cx="0" cy="0"/>
        </a:xfrm>
      </p:grpSpPr>
      <p:sp>
        <p:nvSpPr>
          <p:cNvPr id="24" name="Google Shape;24;p1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p1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 name="Google Shape;26;p1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 name="Google Shape;27;p1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28" name="Shape 28"/>
        <p:cNvGrpSpPr/>
        <p:nvPr/>
      </p:nvGrpSpPr>
      <p:grpSpPr>
        <a:xfrm>
          <a:off x="0" y="0"/>
          <a:ext cx="0" cy="0"/>
          <a:chOff x="0" y="0"/>
          <a:chExt cx="0" cy="0"/>
        </a:xfrm>
      </p:grpSpPr>
      <p:sp>
        <p:nvSpPr>
          <p:cNvPr id="29" name="Google Shape;29;p17"/>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0" name="Google Shape;30;p17"/>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31" name="Google Shape;31;p17"/>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2" name="Google Shape;32;p17"/>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33" name="Google Shape;33;p17"/>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4" name="Google Shape;34;p1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1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6" name="Google Shape;36;p1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37" name="Shape 37"/>
        <p:cNvGrpSpPr/>
        <p:nvPr/>
      </p:nvGrpSpPr>
      <p:grpSpPr>
        <a:xfrm>
          <a:off x="0" y="0"/>
          <a:ext cx="0" cy="0"/>
          <a:chOff x="0" y="0"/>
          <a:chExt cx="0" cy="0"/>
        </a:xfrm>
      </p:grpSpPr>
      <p:sp>
        <p:nvSpPr>
          <p:cNvPr id="38" name="Google Shape;38;p1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 name="Google Shape;39;p1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0" name="Google Shape;40;p1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41" name="Shape 41"/>
        <p:cNvGrpSpPr/>
        <p:nvPr/>
      </p:nvGrpSpPr>
      <p:grpSpPr>
        <a:xfrm>
          <a:off x="0" y="0"/>
          <a:ext cx="0" cy="0"/>
          <a:chOff x="0" y="0"/>
          <a:chExt cx="0" cy="0"/>
        </a:xfrm>
      </p:grpSpPr>
      <p:sp>
        <p:nvSpPr>
          <p:cNvPr id="42" name="Google Shape;42;p1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 name="Google Shape;43;p15"/>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4" name="Google Shape;44;p15"/>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5" name="Google Shape;45;p1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6" name="Google Shape;46;p1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 name="Google Shape;47;p1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48" name="Shape 48"/>
        <p:cNvGrpSpPr/>
        <p:nvPr/>
      </p:nvGrpSpPr>
      <p:grpSpPr>
        <a:xfrm>
          <a:off x="0" y="0"/>
          <a:ext cx="0" cy="0"/>
          <a:chOff x="0" y="0"/>
          <a:chExt cx="0" cy="0"/>
        </a:xfrm>
      </p:grpSpPr>
      <p:sp>
        <p:nvSpPr>
          <p:cNvPr id="49" name="Google Shape;49;p16"/>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0" name="Google Shape;50;p16"/>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51" name="Google Shape;51;p1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1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 name="Google Shape;53;p1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4" name="Shape 54"/>
        <p:cNvGrpSpPr/>
        <p:nvPr/>
      </p:nvGrpSpPr>
      <p:grpSpPr>
        <a:xfrm>
          <a:off x="0" y="0"/>
          <a:ext cx="0" cy="0"/>
          <a:chOff x="0" y="0"/>
          <a:chExt cx="0" cy="0"/>
        </a:xfrm>
      </p:grpSpPr>
      <p:sp>
        <p:nvSpPr>
          <p:cNvPr id="55" name="Google Shape;55;p20"/>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20"/>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57" name="Google Shape;57;p20"/>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58" name="Google Shape;58;p2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9" name="Google Shape;59;p2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2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1" name="Shape 61"/>
        <p:cNvGrpSpPr/>
        <p:nvPr/>
      </p:nvGrpSpPr>
      <p:grpSpPr>
        <a:xfrm>
          <a:off x="0" y="0"/>
          <a:ext cx="0" cy="0"/>
          <a:chOff x="0" y="0"/>
          <a:chExt cx="0" cy="0"/>
        </a:xfrm>
      </p:grpSpPr>
      <p:sp>
        <p:nvSpPr>
          <p:cNvPr id="62" name="Google Shape;62;p21"/>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21"/>
          <p:cNvSpPr/>
          <p:nvPr>
            <p:ph idx="2" type="pic"/>
          </p:nvPr>
        </p:nvSpPr>
        <p:spPr>
          <a:xfrm>
            <a:off x="5183188" y="987425"/>
            <a:ext cx="6172200" cy="4873625"/>
          </a:xfrm>
          <a:prstGeom prst="rect">
            <a:avLst/>
          </a:prstGeom>
          <a:noFill/>
          <a:ln>
            <a:noFill/>
          </a:ln>
        </p:spPr>
      </p:sp>
      <p:sp>
        <p:nvSpPr>
          <p:cNvPr id="64" name="Google Shape;64;p21"/>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5" name="Google Shape;65;p2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6" name="Google Shape;66;p2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2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7" name="Google Shape;7;p12"/>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 name="Google Shape;8;p1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9" name="Google Shape;9;p1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0" name="Google Shape;10;p1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8.png"/><Relationship Id="rId4" Type="http://schemas.openxmlformats.org/officeDocument/2006/relationships/image" Target="../media/image1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9.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4.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4.xml"/><Relationship Id="rId3" Type="http://schemas.openxmlformats.org/officeDocument/2006/relationships/image" Target="../media/image2.jpg"/><Relationship Id="rId4" Type="http://schemas.openxmlformats.org/officeDocument/2006/relationships/image" Target="../media/image7.jpg"/><Relationship Id="rId9" Type="http://schemas.openxmlformats.org/officeDocument/2006/relationships/image" Target="../media/image22.jpg"/><Relationship Id="rId5" Type="http://schemas.openxmlformats.org/officeDocument/2006/relationships/image" Target="../media/image16.jpg"/><Relationship Id="rId6" Type="http://schemas.openxmlformats.org/officeDocument/2006/relationships/image" Target="../media/image24.png"/><Relationship Id="rId7" Type="http://schemas.openxmlformats.org/officeDocument/2006/relationships/image" Target="../media/image3.jpg"/><Relationship Id="rId8" Type="http://schemas.openxmlformats.org/officeDocument/2006/relationships/image" Target="../media/image17.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20.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0.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hyperlink" Target="mailto:syrup@future.edu" TargetMode="External"/><Relationship Id="rId4" Type="http://schemas.openxmlformats.org/officeDocument/2006/relationships/image" Target="../media/image8.png"/><Relationship Id="rId5" Type="http://schemas.openxmlformats.org/officeDocument/2006/relationships/image" Target="../media/image19.png"/><Relationship Id="rId6" Type="http://schemas.openxmlformats.org/officeDocument/2006/relationships/image" Target="../media/image14.png"/><Relationship Id="rId7" Type="http://schemas.openxmlformats.org/officeDocument/2006/relationships/image" Target="../media/image5.png"/><Relationship Id="rId8" Type="http://schemas.openxmlformats.org/officeDocument/2006/relationships/image" Target="../media/image11.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15.jpg"/><Relationship Id="rId4" Type="http://schemas.openxmlformats.org/officeDocument/2006/relationships/image" Target="../media/image13.png"/><Relationship Id="rId5" Type="http://schemas.openxmlformats.org/officeDocument/2006/relationships/image" Target="../media/image21.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hyperlink" Target="https://www.uvm.edu/extension/agriculture/maple"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2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 name="Shape 84"/>
        <p:cNvGrpSpPr/>
        <p:nvPr/>
      </p:nvGrpSpPr>
      <p:grpSpPr>
        <a:xfrm>
          <a:off x="0" y="0"/>
          <a:ext cx="0" cy="0"/>
          <a:chOff x="0" y="0"/>
          <a:chExt cx="0" cy="0"/>
        </a:xfrm>
      </p:grpSpPr>
      <p:sp>
        <p:nvSpPr>
          <p:cNvPr id="85" name="Google Shape;85;g1bff257467f_0_0"/>
          <p:cNvSpPr txBox="1"/>
          <p:nvPr>
            <p:ph type="ctrTitle"/>
          </p:nvPr>
        </p:nvSpPr>
        <p:spPr>
          <a:xfrm>
            <a:off x="516100" y="464075"/>
            <a:ext cx="11241900" cy="2245500"/>
          </a:xfrm>
          <a:prstGeom prst="rect">
            <a:avLst/>
          </a:prstGeom>
          <a:noFill/>
          <a:ln>
            <a:noFill/>
          </a:ln>
        </p:spPr>
        <p:txBody>
          <a:bodyPr anchorCtr="0" anchor="b" bIns="45700" lIns="91425" spcFirstLastPara="1" rIns="91425" wrap="square" tIns="45700">
            <a:noAutofit/>
          </a:bodyPr>
          <a:lstStyle/>
          <a:p>
            <a:pPr indent="0" lvl="0" marL="0" rtl="0" algn="ctr">
              <a:lnSpc>
                <a:spcPct val="90000"/>
              </a:lnSpc>
              <a:spcBef>
                <a:spcPts val="0"/>
              </a:spcBef>
              <a:spcAft>
                <a:spcPts val="0"/>
              </a:spcAft>
              <a:buClr>
                <a:schemeClr val="dk1"/>
              </a:buClr>
              <a:buSzPts val="5400"/>
              <a:buFont typeface="Calibri"/>
              <a:buNone/>
            </a:pPr>
            <a:r>
              <a:rPr lang="en-US" sz="4900"/>
              <a:t>Enriching Maple in Appalachia: </a:t>
            </a:r>
            <a:r>
              <a:rPr lang="en-US" sz="4900"/>
              <a:t>Developing a Marketing strategy for your maple syrup products: What you should consider?</a:t>
            </a:r>
            <a:endParaRPr sz="4900"/>
          </a:p>
        </p:txBody>
      </p:sp>
      <p:sp>
        <p:nvSpPr>
          <p:cNvPr id="86" name="Google Shape;86;g1bff257467f_0_0"/>
          <p:cNvSpPr txBox="1"/>
          <p:nvPr>
            <p:ph idx="1" type="subTitle"/>
          </p:nvPr>
        </p:nvSpPr>
        <p:spPr>
          <a:xfrm>
            <a:off x="2970600" y="2914100"/>
            <a:ext cx="6250800" cy="1655700"/>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chemeClr val="dk1"/>
              </a:buClr>
              <a:buSzPts val="2400"/>
              <a:buNone/>
            </a:pPr>
            <a:r>
              <a:rPr lang="en-US" sz="3000"/>
              <a:t>By</a:t>
            </a:r>
            <a:endParaRPr sz="3000"/>
          </a:p>
          <a:p>
            <a:pPr indent="0" lvl="0" marL="0" rtl="0" algn="ctr">
              <a:lnSpc>
                <a:spcPct val="90000"/>
              </a:lnSpc>
              <a:spcBef>
                <a:spcPts val="0"/>
              </a:spcBef>
              <a:spcAft>
                <a:spcPts val="0"/>
              </a:spcAft>
              <a:buClr>
                <a:schemeClr val="dk1"/>
              </a:buClr>
              <a:buSzPts val="2400"/>
              <a:buNone/>
            </a:pPr>
            <a:r>
              <a:rPr lang="en-US" sz="3000"/>
              <a:t>Tom Hammett and Cindy Martel</a:t>
            </a:r>
            <a:endParaRPr sz="3000"/>
          </a:p>
          <a:p>
            <a:pPr indent="0" lvl="0" marL="0" rtl="0" algn="ctr">
              <a:lnSpc>
                <a:spcPct val="90000"/>
              </a:lnSpc>
              <a:spcBef>
                <a:spcPts val="0"/>
              </a:spcBef>
              <a:spcAft>
                <a:spcPts val="0"/>
              </a:spcAft>
              <a:buClr>
                <a:schemeClr val="dk1"/>
              </a:buClr>
              <a:buSzPts val="2400"/>
              <a:buNone/>
            </a:pPr>
            <a:r>
              <a:rPr lang="en-US" sz="3000"/>
              <a:t>Appalachian Program</a:t>
            </a:r>
            <a:endParaRPr sz="3000"/>
          </a:p>
          <a:p>
            <a:pPr indent="0" lvl="0" marL="0" rtl="0" algn="ctr">
              <a:lnSpc>
                <a:spcPct val="90000"/>
              </a:lnSpc>
              <a:spcBef>
                <a:spcPts val="0"/>
              </a:spcBef>
              <a:spcAft>
                <a:spcPts val="0"/>
              </a:spcAft>
              <a:buClr>
                <a:schemeClr val="dk1"/>
              </a:buClr>
              <a:buSzPts val="2400"/>
              <a:buNone/>
            </a:pPr>
            <a:r>
              <a:rPr lang="en-US" sz="3000"/>
              <a:t>Future Generations University</a:t>
            </a:r>
            <a:endParaRPr sz="3000"/>
          </a:p>
          <a:p>
            <a:pPr indent="0" lvl="0" marL="0" rtl="0" algn="ctr">
              <a:lnSpc>
                <a:spcPct val="90000"/>
              </a:lnSpc>
              <a:spcBef>
                <a:spcPts val="0"/>
              </a:spcBef>
              <a:spcAft>
                <a:spcPts val="0"/>
              </a:spcAft>
              <a:buClr>
                <a:schemeClr val="dk1"/>
              </a:buClr>
              <a:buSzPts val="2400"/>
              <a:buNone/>
            </a:pPr>
            <a:r>
              <a:rPr lang="en-US" sz="3000"/>
              <a:t>supported by the</a:t>
            </a:r>
            <a:endParaRPr sz="3000"/>
          </a:p>
          <a:p>
            <a:pPr indent="0" lvl="0" marL="0" rtl="0" algn="ctr">
              <a:lnSpc>
                <a:spcPct val="100000"/>
              </a:lnSpc>
              <a:spcBef>
                <a:spcPts val="0"/>
              </a:spcBef>
              <a:spcAft>
                <a:spcPts val="0"/>
              </a:spcAft>
              <a:buClr>
                <a:schemeClr val="dk1"/>
              </a:buClr>
              <a:buSzPts val="2400"/>
              <a:buNone/>
            </a:pPr>
            <a:r>
              <a:rPr lang="en-US" sz="3000"/>
              <a:t>USDA AMS-ACER </a:t>
            </a:r>
            <a:endParaRPr sz="3000"/>
          </a:p>
          <a:p>
            <a:pPr indent="0" lvl="0" marL="0" rtl="0" algn="ctr">
              <a:lnSpc>
                <a:spcPct val="100000"/>
              </a:lnSpc>
              <a:spcBef>
                <a:spcPts val="0"/>
              </a:spcBef>
              <a:spcAft>
                <a:spcPts val="0"/>
              </a:spcAft>
              <a:buClr>
                <a:schemeClr val="dk1"/>
              </a:buClr>
              <a:buSzPts val="2400"/>
              <a:buFont typeface="Arial"/>
              <a:buNone/>
            </a:pPr>
            <a:r>
              <a:rPr lang="en-US" sz="3000"/>
              <a:t>Access Grant Program</a:t>
            </a:r>
            <a:endParaRPr sz="3000"/>
          </a:p>
        </p:txBody>
      </p:sp>
      <p:pic>
        <p:nvPicPr>
          <p:cNvPr descr="Promoting Appalachian Maple Syrup Products | Authentic Appalachia | Franklin" id="87" name="Google Shape;87;g1bff257467f_0_0"/>
          <p:cNvPicPr preferRelativeResize="0"/>
          <p:nvPr/>
        </p:nvPicPr>
        <p:blipFill rotWithShape="1">
          <a:blip r:embed="rId3">
            <a:alphaModFix/>
          </a:blip>
          <a:srcRect b="-3309" l="16565" r="46689" t="7670"/>
          <a:stretch/>
        </p:blipFill>
        <p:spPr>
          <a:xfrm>
            <a:off x="516100" y="2824825"/>
            <a:ext cx="2321450" cy="3771925"/>
          </a:xfrm>
          <a:prstGeom prst="rect">
            <a:avLst/>
          </a:prstGeom>
          <a:noFill/>
          <a:ln>
            <a:noFill/>
          </a:ln>
        </p:spPr>
      </p:pic>
      <p:pic>
        <p:nvPicPr>
          <p:cNvPr id="88" name="Google Shape;88;g1bff257467f_0_0"/>
          <p:cNvPicPr preferRelativeResize="0"/>
          <p:nvPr/>
        </p:nvPicPr>
        <p:blipFill rotWithShape="1">
          <a:blip r:embed="rId4">
            <a:alphaModFix/>
          </a:blip>
          <a:srcRect b="0" l="0" r="14573" t="0"/>
          <a:stretch/>
        </p:blipFill>
        <p:spPr>
          <a:xfrm>
            <a:off x="9126400" y="2824813"/>
            <a:ext cx="2746300" cy="3771937"/>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8" name="Shape 168"/>
        <p:cNvGrpSpPr/>
        <p:nvPr/>
      </p:nvGrpSpPr>
      <p:grpSpPr>
        <a:xfrm>
          <a:off x="0" y="0"/>
          <a:ext cx="0" cy="0"/>
          <a:chOff x="0" y="0"/>
          <a:chExt cx="0" cy="0"/>
        </a:xfrm>
      </p:grpSpPr>
      <p:sp>
        <p:nvSpPr>
          <p:cNvPr id="169" name="Google Shape;169;g1cd9322dbef_0_0"/>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1800"/>
              <a:buNone/>
            </a:pPr>
            <a:r>
              <a:rPr lang="en-US"/>
              <a:t>P #1 - Product</a:t>
            </a:r>
            <a:endParaRPr/>
          </a:p>
        </p:txBody>
      </p:sp>
      <p:sp>
        <p:nvSpPr>
          <p:cNvPr id="170" name="Google Shape;170;g1cd9322dbef_0_0"/>
          <p:cNvSpPr txBox="1"/>
          <p:nvPr>
            <p:ph idx="1" type="body"/>
          </p:nvPr>
        </p:nvSpPr>
        <p:spPr>
          <a:xfrm>
            <a:off x="838200" y="1825625"/>
            <a:ext cx="7242000" cy="4351200"/>
          </a:xfrm>
          <a:prstGeom prst="rect">
            <a:avLst/>
          </a:prstGeom>
          <a:noFill/>
          <a:ln>
            <a:noFill/>
          </a:ln>
        </p:spPr>
        <p:txBody>
          <a:bodyPr anchorCtr="0" anchor="t" bIns="45700" lIns="91425" spcFirstLastPara="1" rIns="91425" wrap="square" tIns="45700">
            <a:normAutofit fontScale="77500" lnSpcReduction="20000"/>
          </a:bodyPr>
          <a:lstStyle/>
          <a:p>
            <a:pPr indent="-393886" lvl="0" marL="457200" rtl="0" algn="l">
              <a:lnSpc>
                <a:spcPct val="90000"/>
              </a:lnSpc>
              <a:spcBef>
                <a:spcPts val="1000"/>
              </a:spcBef>
              <a:spcAft>
                <a:spcPts val="0"/>
              </a:spcAft>
              <a:buSzPct val="100000"/>
              <a:buChar char="•"/>
            </a:pPr>
            <a:r>
              <a:rPr lang="en-US" sz="3358"/>
              <a:t>What products will you offer and how are they unique?</a:t>
            </a:r>
            <a:endParaRPr sz="3358"/>
          </a:p>
          <a:p>
            <a:pPr indent="-393886" lvl="0" marL="457200" rtl="0" algn="l">
              <a:lnSpc>
                <a:spcPct val="90000"/>
              </a:lnSpc>
              <a:spcBef>
                <a:spcPts val="1000"/>
              </a:spcBef>
              <a:spcAft>
                <a:spcPts val="0"/>
              </a:spcAft>
              <a:buSzPct val="100000"/>
              <a:buChar char="•"/>
            </a:pPr>
            <a:r>
              <a:rPr lang="en-US" sz="3358"/>
              <a:t>What about the function, packaging and services of your product(s)?</a:t>
            </a:r>
            <a:endParaRPr sz="3358"/>
          </a:p>
          <a:p>
            <a:pPr indent="0" lvl="0" marL="0" rtl="0" algn="l">
              <a:lnSpc>
                <a:spcPct val="90000"/>
              </a:lnSpc>
              <a:spcBef>
                <a:spcPts val="1000"/>
              </a:spcBef>
              <a:spcAft>
                <a:spcPts val="0"/>
              </a:spcAft>
              <a:buSzPct val="69165"/>
              <a:buNone/>
            </a:pPr>
            <a:r>
              <a:t/>
            </a:r>
            <a:endParaRPr sz="3358"/>
          </a:p>
          <a:p>
            <a:pPr indent="0" lvl="0" marL="0" rtl="0" algn="l">
              <a:lnSpc>
                <a:spcPct val="90000"/>
              </a:lnSpc>
              <a:spcBef>
                <a:spcPts val="1000"/>
              </a:spcBef>
              <a:spcAft>
                <a:spcPts val="0"/>
              </a:spcAft>
              <a:buSzPct val="69165"/>
              <a:buNone/>
            </a:pPr>
            <a:r>
              <a:t/>
            </a:r>
            <a:endParaRPr sz="3358"/>
          </a:p>
          <a:p>
            <a:pPr indent="-393886" lvl="0" marL="457200" rtl="0" algn="l">
              <a:lnSpc>
                <a:spcPct val="90000"/>
              </a:lnSpc>
              <a:spcBef>
                <a:spcPts val="1000"/>
              </a:spcBef>
              <a:spcAft>
                <a:spcPts val="0"/>
              </a:spcAft>
              <a:buSzPct val="100000"/>
              <a:buChar char="•"/>
            </a:pPr>
            <a:r>
              <a:rPr lang="en-US" sz="3358"/>
              <a:t>What do you notice about the example  in the photo?  </a:t>
            </a:r>
            <a:endParaRPr sz="3358"/>
          </a:p>
          <a:p>
            <a:pPr indent="-393886" lvl="0" marL="457200" rtl="0" algn="l">
              <a:lnSpc>
                <a:spcPct val="90000"/>
              </a:lnSpc>
              <a:spcBef>
                <a:spcPts val="1000"/>
              </a:spcBef>
              <a:spcAft>
                <a:spcPts val="0"/>
              </a:spcAft>
              <a:buSzPct val="100000"/>
              <a:buChar char="•"/>
            </a:pPr>
            <a:r>
              <a:rPr lang="en-US" sz="3358"/>
              <a:t>How would this information help you assess your product’s presence in the marketplace?</a:t>
            </a:r>
            <a:endParaRPr sz="3358"/>
          </a:p>
          <a:p>
            <a:pPr indent="0" lvl="0" marL="0" rtl="0" algn="l">
              <a:lnSpc>
                <a:spcPct val="90000"/>
              </a:lnSpc>
              <a:spcBef>
                <a:spcPts val="1000"/>
              </a:spcBef>
              <a:spcAft>
                <a:spcPts val="0"/>
              </a:spcAft>
              <a:buSzPct val="74921"/>
              <a:buNone/>
            </a:pPr>
            <a:r>
              <a:t/>
            </a:r>
            <a:endParaRPr sz="3100"/>
          </a:p>
          <a:p>
            <a:pPr indent="0" lvl="0" marL="457200" rtl="0" algn="l">
              <a:lnSpc>
                <a:spcPct val="90000"/>
              </a:lnSpc>
              <a:spcBef>
                <a:spcPts val="1000"/>
              </a:spcBef>
              <a:spcAft>
                <a:spcPts val="0"/>
              </a:spcAft>
              <a:buSzPct val="58064"/>
              <a:buNone/>
            </a:pPr>
            <a:r>
              <a:t/>
            </a:r>
            <a:endParaRPr sz="3100"/>
          </a:p>
        </p:txBody>
      </p:sp>
      <p:pic>
        <p:nvPicPr>
          <p:cNvPr id="171" name="Google Shape;171;g1cd9322dbef_0_0"/>
          <p:cNvPicPr preferRelativeResize="0"/>
          <p:nvPr/>
        </p:nvPicPr>
        <p:blipFill rotWithShape="1">
          <a:blip r:embed="rId3">
            <a:alphaModFix/>
          </a:blip>
          <a:srcRect b="0" l="16520" r="0" t="0"/>
          <a:stretch/>
        </p:blipFill>
        <p:spPr>
          <a:xfrm>
            <a:off x="8573249" y="1690825"/>
            <a:ext cx="3025674" cy="3789302"/>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5" name="Shape 175"/>
        <p:cNvGrpSpPr/>
        <p:nvPr/>
      </p:nvGrpSpPr>
      <p:grpSpPr>
        <a:xfrm>
          <a:off x="0" y="0"/>
          <a:ext cx="0" cy="0"/>
          <a:chOff x="0" y="0"/>
          <a:chExt cx="0" cy="0"/>
        </a:xfrm>
      </p:grpSpPr>
      <p:sp>
        <p:nvSpPr>
          <p:cNvPr id="176" name="Google Shape;176;g1cd9322dbef_0_5"/>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1800"/>
              <a:buNone/>
            </a:pPr>
            <a:r>
              <a:rPr lang="en-US"/>
              <a:t>P #2 - Place - distribution and packaging</a:t>
            </a:r>
            <a:endParaRPr/>
          </a:p>
          <a:p>
            <a:pPr indent="0" lvl="0" marL="0" rtl="0" algn="l">
              <a:lnSpc>
                <a:spcPct val="90000"/>
              </a:lnSpc>
              <a:spcBef>
                <a:spcPts val="0"/>
              </a:spcBef>
              <a:spcAft>
                <a:spcPts val="0"/>
              </a:spcAft>
              <a:buSzPts val="1800"/>
              <a:buNone/>
            </a:pPr>
            <a:r>
              <a:t/>
            </a:r>
            <a:endParaRPr/>
          </a:p>
        </p:txBody>
      </p:sp>
      <p:sp>
        <p:nvSpPr>
          <p:cNvPr id="177" name="Google Shape;177;g1cd9322dbef_0_5"/>
          <p:cNvSpPr txBox="1"/>
          <p:nvPr>
            <p:ph idx="1" type="body"/>
          </p:nvPr>
        </p:nvSpPr>
        <p:spPr>
          <a:xfrm>
            <a:off x="838200" y="1253400"/>
            <a:ext cx="7106700" cy="4351200"/>
          </a:xfrm>
          <a:prstGeom prst="rect">
            <a:avLst/>
          </a:prstGeom>
          <a:noFill/>
          <a:ln>
            <a:noFill/>
          </a:ln>
        </p:spPr>
        <p:txBody>
          <a:bodyPr anchorCtr="0" anchor="t" bIns="45700" lIns="91425" spcFirstLastPara="1" rIns="91425" wrap="square" tIns="45700">
            <a:normAutofit fontScale="92500" lnSpcReduction="20000"/>
          </a:bodyPr>
          <a:lstStyle/>
          <a:p>
            <a:pPr indent="0" lvl="0" marL="0" rtl="0" algn="l">
              <a:lnSpc>
                <a:spcPct val="90000"/>
              </a:lnSpc>
              <a:spcBef>
                <a:spcPts val="1000"/>
              </a:spcBef>
              <a:spcAft>
                <a:spcPts val="0"/>
              </a:spcAft>
              <a:buSzPct val="62772"/>
              <a:buNone/>
            </a:pPr>
            <a:r>
              <a:rPr lang="en-US" sz="3100"/>
              <a:t>There is more than one way to place your product in market (direct sale, farmers markets, in retail stores)</a:t>
            </a:r>
            <a:endParaRPr sz="3100"/>
          </a:p>
          <a:p>
            <a:pPr indent="-351969" lvl="0" marL="457200" rtl="0" algn="l">
              <a:lnSpc>
                <a:spcPct val="90000"/>
              </a:lnSpc>
              <a:spcBef>
                <a:spcPts val="1000"/>
              </a:spcBef>
              <a:spcAft>
                <a:spcPts val="0"/>
              </a:spcAft>
              <a:buSzPct val="67741"/>
              <a:buChar char="•"/>
            </a:pPr>
            <a:r>
              <a:rPr lang="en-US" sz="3100"/>
              <a:t>What is best for you and your products?</a:t>
            </a:r>
            <a:endParaRPr sz="3100"/>
          </a:p>
          <a:p>
            <a:pPr indent="-351969" lvl="0" marL="457200" rtl="0" algn="l">
              <a:lnSpc>
                <a:spcPct val="90000"/>
              </a:lnSpc>
              <a:spcBef>
                <a:spcPts val="0"/>
              </a:spcBef>
              <a:spcAft>
                <a:spcPts val="0"/>
              </a:spcAft>
              <a:buSzPct val="67741"/>
              <a:buChar char="•"/>
            </a:pPr>
            <a:r>
              <a:rPr lang="en-US" sz="3100"/>
              <a:t>How do competitors distribute their products (i.e., health food distributors)?</a:t>
            </a:r>
            <a:endParaRPr sz="3100"/>
          </a:p>
          <a:p>
            <a:pPr indent="-351969" lvl="0" marL="457200" rtl="0" algn="l">
              <a:lnSpc>
                <a:spcPct val="90000"/>
              </a:lnSpc>
              <a:spcBef>
                <a:spcPts val="0"/>
              </a:spcBef>
              <a:spcAft>
                <a:spcPts val="0"/>
              </a:spcAft>
              <a:buSzPct val="67741"/>
              <a:buChar char="•"/>
            </a:pPr>
            <a:r>
              <a:rPr lang="en-US" sz="3100"/>
              <a:t>What have been the packaging trends for syrup? (plastic, glass, tin? small or larger sized containers?)</a:t>
            </a:r>
            <a:endParaRPr sz="3100"/>
          </a:p>
          <a:p>
            <a:pPr indent="-410717" lvl="0" marL="457200" rtl="0" algn="l">
              <a:lnSpc>
                <a:spcPct val="90000"/>
              </a:lnSpc>
              <a:spcBef>
                <a:spcPts val="0"/>
              </a:spcBef>
              <a:spcAft>
                <a:spcPts val="0"/>
              </a:spcAft>
              <a:buSzPct val="100000"/>
              <a:buChar char="•"/>
            </a:pPr>
            <a:r>
              <a:rPr lang="en-US" sz="3100"/>
              <a:t>Is there a cost to place your product?</a:t>
            </a:r>
            <a:endParaRPr sz="3100"/>
          </a:p>
          <a:p>
            <a:pPr indent="0" lvl="0" marL="0" rtl="0" algn="l">
              <a:lnSpc>
                <a:spcPct val="90000"/>
              </a:lnSpc>
              <a:spcBef>
                <a:spcPts val="0"/>
              </a:spcBef>
              <a:spcAft>
                <a:spcPts val="0"/>
              </a:spcAft>
              <a:buSzPct val="62772"/>
              <a:buNone/>
            </a:pPr>
            <a:r>
              <a:t/>
            </a:r>
            <a:endParaRPr sz="3100"/>
          </a:p>
          <a:p>
            <a:pPr indent="0" lvl="0" marL="0" rtl="0" algn="l">
              <a:lnSpc>
                <a:spcPct val="90000"/>
              </a:lnSpc>
              <a:spcBef>
                <a:spcPts val="0"/>
              </a:spcBef>
              <a:spcAft>
                <a:spcPts val="0"/>
              </a:spcAft>
              <a:buSzPct val="62772"/>
              <a:buNone/>
            </a:pPr>
            <a:r>
              <a:rPr lang="en-US" sz="3100"/>
              <a:t>The answers to these questions are the basis for initial distribution strategy.</a:t>
            </a:r>
            <a:endParaRPr sz="3100"/>
          </a:p>
        </p:txBody>
      </p:sp>
      <p:pic>
        <p:nvPicPr>
          <p:cNvPr id="178" name="Google Shape;178;g1cd9322dbef_0_5"/>
          <p:cNvPicPr preferRelativeResize="0"/>
          <p:nvPr/>
        </p:nvPicPr>
        <p:blipFill rotWithShape="1">
          <a:blip r:embed="rId3">
            <a:alphaModFix/>
          </a:blip>
          <a:srcRect b="24247" l="20716" r="0" t="0"/>
          <a:stretch/>
        </p:blipFill>
        <p:spPr>
          <a:xfrm>
            <a:off x="8064525" y="1690825"/>
            <a:ext cx="4032748" cy="30190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3" name="Shape 183"/>
        <p:cNvGrpSpPr/>
        <p:nvPr/>
      </p:nvGrpSpPr>
      <p:grpSpPr>
        <a:xfrm>
          <a:off x="0" y="0"/>
          <a:ext cx="0" cy="0"/>
          <a:chOff x="0" y="0"/>
          <a:chExt cx="0" cy="0"/>
        </a:xfrm>
      </p:grpSpPr>
      <p:sp>
        <p:nvSpPr>
          <p:cNvPr id="184" name="Google Shape;184;g1c35c11968e_0_69"/>
          <p:cNvSpPr txBox="1"/>
          <p:nvPr>
            <p:ph type="title"/>
          </p:nvPr>
        </p:nvSpPr>
        <p:spPr>
          <a:xfrm>
            <a:off x="838188" y="238550"/>
            <a:ext cx="105156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t>Where do you want to sell your product(s)?</a:t>
            </a:r>
            <a:endParaRPr/>
          </a:p>
        </p:txBody>
      </p:sp>
      <p:sp>
        <p:nvSpPr>
          <p:cNvPr id="185" name="Google Shape;185;g1c35c11968e_0_69"/>
          <p:cNvSpPr txBox="1"/>
          <p:nvPr>
            <p:ph idx="1" type="body"/>
          </p:nvPr>
        </p:nvSpPr>
        <p:spPr>
          <a:xfrm>
            <a:off x="839800" y="1414870"/>
            <a:ext cx="5157900" cy="49920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2400"/>
              <a:buNone/>
            </a:pPr>
            <a:r>
              <a:rPr lang="en-US"/>
              <a:t>Direct marketing opportunities</a:t>
            </a:r>
            <a:endParaRPr/>
          </a:p>
        </p:txBody>
      </p:sp>
      <p:sp>
        <p:nvSpPr>
          <p:cNvPr id="186" name="Google Shape;186;g1c35c11968e_0_69"/>
          <p:cNvSpPr txBox="1"/>
          <p:nvPr>
            <p:ph idx="2" type="body"/>
          </p:nvPr>
        </p:nvSpPr>
        <p:spPr>
          <a:xfrm>
            <a:off x="839800" y="1959975"/>
            <a:ext cx="5157900" cy="4229700"/>
          </a:xfrm>
          <a:prstGeom prst="rect">
            <a:avLst/>
          </a:prstGeom>
          <a:noFill/>
          <a:ln>
            <a:noFill/>
          </a:ln>
        </p:spPr>
        <p:txBody>
          <a:bodyPr anchorCtr="0" anchor="t" bIns="45700" lIns="91425" spcFirstLastPara="1" rIns="91425" wrap="square" tIns="45700">
            <a:noAutofit/>
          </a:bodyPr>
          <a:lstStyle/>
          <a:p>
            <a:pPr indent="-228600" lvl="0" marL="228600" rtl="0" algn="l">
              <a:lnSpc>
                <a:spcPct val="115000"/>
              </a:lnSpc>
              <a:spcBef>
                <a:spcPts val="0"/>
              </a:spcBef>
              <a:spcAft>
                <a:spcPts val="0"/>
              </a:spcAft>
              <a:buClr>
                <a:schemeClr val="dk1"/>
              </a:buClr>
              <a:buSzPts val="2700"/>
              <a:buChar char="•"/>
            </a:pPr>
            <a:r>
              <a:rPr lang="en-US" sz="2700"/>
              <a:t>Intrastate commerce (in-state)</a:t>
            </a:r>
            <a:endParaRPr sz="2700"/>
          </a:p>
          <a:p>
            <a:pPr indent="-228600" lvl="0" marL="228600" rtl="0" algn="l">
              <a:lnSpc>
                <a:spcPct val="100000"/>
              </a:lnSpc>
              <a:spcBef>
                <a:spcPts val="1000"/>
              </a:spcBef>
              <a:spcAft>
                <a:spcPts val="0"/>
              </a:spcAft>
              <a:buClr>
                <a:schemeClr val="dk1"/>
              </a:buClr>
              <a:buSzPts val="2700"/>
              <a:buChar char="•"/>
            </a:pPr>
            <a:r>
              <a:rPr lang="en-US" sz="2700"/>
              <a:t>Farm stands</a:t>
            </a:r>
            <a:endParaRPr sz="2700"/>
          </a:p>
          <a:p>
            <a:pPr indent="-228600" lvl="0" marL="228600" rtl="0" algn="l">
              <a:lnSpc>
                <a:spcPct val="100000"/>
              </a:lnSpc>
              <a:spcBef>
                <a:spcPts val="1000"/>
              </a:spcBef>
              <a:spcAft>
                <a:spcPts val="0"/>
              </a:spcAft>
              <a:buClr>
                <a:schemeClr val="dk1"/>
              </a:buClr>
              <a:buSzPts val="2700"/>
              <a:buChar char="•"/>
            </a:pPr>
            <a:r>
              <a:rPr lang="en-US" sz="2700"/>
              <a:t>Sugarhouse sales</a:t>
            </a:r>
            <a:endParaRPr sz="2700"/>
          </a:p>
          <a:p>
            <a:pPr indent="-228600" lvl="0" marL="228600" rtl="0" algn="l">
              <a:lnSpc>
                <a:spcPct val="100000"/>
              </a:lnSpc>
              <a:spcBef>
                <a:spcPts val="1000"/>
              </a:spcBef>
              <a:spcAft>
                <a:spcPts val="0"/>
              </a:spcAft>
              <a:buClr>
                <a:schemeClr val="dk1"/>
              </a:buClr>
              <a:buSzPts val="2700"/>
              <a:buChar char="•"/>
            </a:pPr>
            <a:r>
              <a:rPr lang="en-US" sz="2700"/>
              <a:t>Farmers markets</a:t>
            </a:r>
            <a:endParaRPr sz="2700"/>
          </a:p>
          <a:p>
            <a:pPr indent="-228600" lvl="0" marL="228600" rtl="0" algn="l">
              <a:lnSpc>
                <a:spcPct val="100000"/>
              </a:lnSpc>
              <a:spcBef>
                <a:spcPts val="1000"/>
              </a:spcBef>
              <a:spcAft>
                <a:spcPts val="0"/>
              </a:spcAft>
              <a:buClr>
                <a:schemeClr val="dk1"/>
              </a:buClr>
              <a:buSzPts val="2700"/>
              <a:buChar char="•"/>
            </a:pPr>
            <a:r>
              <a:rPr lang="en-US" sz="2700"/>
              <a:t>Catering</a:t>
            </a:r>
            <a:endParaRPr sz="2700"/>
          </a:p>
          <a:p>
            <a:pPr indent="-228600" lvl="0" marL="228600" rtl="0" algn="l">
              <a:lnSpc>
                <a:spcPct val="100000"/>
              </a:lnSpc>
              <a:spcBef>
                <a:spcPts val="1000"/>
              </a:spcBef>
              <a:spcAft>
                <a:spcPts val="0"/>
              </a:spcAft>
              <a:buClr>
                <a:schemeClr val="dk1"/>
              </a:buClr>
              <a:buSzPts val="2700"/>
              <a:buChar char="•"/>
            </a:pPr>
            <a:r>
              <a:rPr lang="en-US" sz="2700"/>
              <a:t>State fairs and festivals</a:t>
            </a:r>
            <a:endParaRPr sz="2700"/>
          </a:p>
          <a:p>
            <a:pPr indent="-228600" lvl="0" marL="228600" rtl="0" algn="l">
              <a:lnSpc>
                <a:spcPct val="100000"/>
              </a:lnSpc>
              <a:spcBef>
                <a:spcPts val="1000"/>
              </a:spcBef>
              <a:spcAft>
                <a:spcPts val="0"/>
              </a:spcAft>
              <a:buClr>
                <a:schemeClr val="dk1"/>
              </a:buClr>
              <a:buSzPts val="2700"/>
              <a:buChar char="•"/>
            </a:pPr>
            <a:r>
              <a:rPr lang="en-US" sz="2700"/>
              <a:t>At home use</a:t>
            </a:r>
            <a:endParaRPr sz="2700"/>
          </a:p>
          <a:p>
            <a:pPr indent="-64135" lvl="0" marL="228600" rtl="0" algn="l">
              <a:lnSpc>
                <a:spcPct val="100000"/>
              </a:lnSpc>
              <a:spcBef>
                <a:spcPts val="1000"/>
              </a:spcBef>
              <a:spcAft>
                <a:spcPts val="0"/>
              </a:spcAft>
              <a:buClr>
                <a:schemeClr val="dk1"/>
              </a:buClr>
              <a:buSzPts val="2380"/>
              <a:buNone/>
            </a:pPr>
            <a:r>
              <a:t/>
            </a:r>
            <a:endParaRPr sz="2700"/>
          </a:p>
        </p:txBody>
      </p:sp>
      <p:sp>
        <p:nvSpPr>
          <p:cNvPr id="187" name="Google Shape;187;g1c35c11968e_0_69"/>
          <p:cNvSpPr txBox="1"/>
          <p:nvPr>
            <p:ph idx="3" type="body"/>
          </p:nvPr>
        </p:nvSpPr>
        <p:spPr>
          <a:xfrm>
            <a:off x="6319900" y="1323072"/>
            <a:ext cx="5183100" cy="59100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2400"/>
              <a:buNone/>
            </a:pPr>
            <a:r>
              <a:rPr lang="en-US"/>
              <a:t>Retail and wholesale opportunities</a:t>
            </a:r>
            <a:endParaRPr/>
          </a:p>
        </p:txBody>
      </p:sp>
      <p:sp>
        <p:nvSpPr>
          <p:cNvPr id="188" name="Google Shape;188;g1c35c11968e_0_69"/>
          <p:cNvSpPr txBox="1"/>
          <p:nvPr>
            <p:ph idx="4" type="body"/>
          </p:nvPr>
        </p:nvSpPr>
        <p:spPr>
          <a:xfrm>
            <a:off x="6170700" y="1914075"/>
            <a:ext cx="5183100" cy="4122000"/>
          </a:xfrm>
          <a:prstGeom prst="rect">
            <a:avLst/>
          </a:prstGeom>
          <a:noFill/>
          <a:ln>
            <a:noFill/>
          </a:ln>
        </p:spPr>
        <p:txBody>
          <a:bodyPr anchorCtr="0" anchor="t" bIns="45700" lIns="91425" spcFirstLastPara="1" rIns="91425" wrap="square" tIns="45700">
            <a:normAutofit lnSpcReduction="10000"/>
          </a:bodyPr>
          <a:lstStyle/>
          <a:p>
            <a:pPr indent="-228600" lvl="0" marL="228600" rtl="0" algn="l">
              <a:lnSpc>
                <a:spcPct val="100000"/>
              </a:lnSpc>
              <a:spcBef>
                <a:spcPts val="0"/>
              </a:spcBef>
              <a:spcAft>
                <a:spcPts val="0"/>
              </a:spcAft>
              <a:buClr>
                <a:schemeClr val="dk1"/>
              </a:buClr>
              <a:buSzPts val="2800"/>
              <a:buChar char="•"/>
            </a:pPr>
            <a:r>
              <a:rPr lang="en-US" sz="2700"/>
              <a:t>Packed for restaurant use</a:t>
            </a:r>
            <a:endParaRPr sz="2700"/>
          </a:p>
          <a:p>
            <a:pPr indent="-228600" lvl="0" marL="228600" rtl="0" algn="l">
              <a:lnSpc>
                <a:spcPct val="100000"/>
              </a:lnSpc>
              <a:spcBef>
                <a:spcPts val="1000"/>
              </a:spcBef>
              <a:spcAft>
                <a:spcPts val="0"/>
              </a:spcAft>
              <a:buClr>
                <a:schemeClr val="dk1"/>
              </a:buClr>
              <a:buSzPts val="2700"/>
              <a:buChar char="•"/>
            </a:pPr>
            <a:r>
              <a:rPr lang="en-US" sz="2700"/>
              <a:t>Wholesale in barrels</a:t>
            </a:r>
            <a:endParaRPr sz="2700"/>
          </a:p>
          <a:p>
            <a:pPr indent="-228600" lvl="0" marL="228600" rtl="0" algn="l">
              <a:lnSpc>
                <a:spcPct val="100000"/>
              </a:lnSpc>
              <a:spcBef>
                <a:spcPts val="1000"/>
              </a:spcBef>
              <a:spcAft>
                <a:spcPts val="0"/>
              </a:spcAft>
              <a:buClr>
                <a:schemeClr val="dk1"/>
              </a:buClr>
              <a:buSzPts val="2700"/>
              <a:buChar char="•"/>
            </a:pPr>
            <a:r>
              <a:rPr lang="en-US" sz="2700"/>
              <a:t>Consumer-ready (boxed bottles)</a:t>
            </a:r>
            <a:endParaRPr sz="2700"/>
          </a:p>
          <a:p>
            <a:pPr indent="-228600" lvl="0" marL="228600" rtl="0" algn="l">
              <a:lnSpc>
                <a:spcPct val="100000"/>
              </a:lnSpc>
              <a:spcBef>
                <a:spcPts val="1000"/>
              </a:spcBef>
              <a:spcAft>
                <a:spcPts val="0"/>
              </a:spcAft>
              <a:buClr>
                <a:schemeClr val="dk1"/>
              </a:buClr>
              <a:buSzPts val="2700"/>
              <a:buChar char="•"/>
            </a:pPr>
            <a:r>
              <a:rPr lang="en-US" sz="2700"/>
              <a:t>Distributor or aggregator</a:t>
            </a:r>
            <a:endParaRPr sz="2700"/>
          </a:p>
          <a:p>
            <a:pPr indent="-228600" lvl="0" marL="228600" rtl="0" algn="l">
              <a:lnSpc>
                <a:spcPct val="100000"/>
              </a:lnSpc>
              <a:spcBef>
                <a:spcPts val="1000"/>
              </a:spcBef>
              <a:spcAft>
                <a:spcPts val="0"/>
              </a:spcAft>
              <a:buClr>
                <a:schemeClr val="dk1"/>
              </a:buClr>
              <a:buSzPts val="2700"/>
              <a:buChar char="•"/>
            </a:pPr>
            <a:r>
              <a:rPr lang="en-US" sz="2700"/>
              <a:t>Regional and national warehouses</a:t>
            </a:r>
            <a:endParaRPr sz="2700"/>
          </a:p>
          <a:p>
            <a:pPr indent="-228600" lvl="0" marL="228600" rtl="0" algn="l">
              <a:lnSpc>
                <a:spcPct val="100000"/>
              </a:lnSpc>
              <a:spcBef>
                <a:spcPts val="1000"/>
              </a:spcBef>
              <a:spcAft>
                <a:spcPts val="0"/>
              </a:spcAft>
              <a:buClr>
                <a:schemeClr val="dk1"/>
              </a:buClr>
              <a:buSzPts val="2700"/>
              <a:buChar char="•"/>
            </a:pPr>
            <a:r>
              <a:rPr lang="en-US" sz="2700"/>
              <a:t>Value-added products</a:t>
            </a:r>
            <a:endParaRPr sz="2700"/>
          </a:p>
          <a:p>
            <a:pPr indent="-228600" lvl="0" marL="228600" rtl="0" algn="l">
              <a:lnSpc>
                <a:spcPct val="100000"/>
              </a:lnSpc>
              <a:spcBef>
                <a:spcPts val="1000"/>
              </a:spcBef>
              <a:spcAft>
                <a:spcPts val="0"/>
              </a:spcAft>
              <a:buClr>
                <a:schemeClr val="dk1"/>
              </a:buClr>
              <a:buSzPts val="2700"/>
              <a:buChar char="•"/>
            </a:pPr>
            <a:r>
              <a:rPr lang="en-US" sz="2700"/>
              <a:t>Interstate commerce (across state lines; i.e., online sales)</a:t>
            </a:r>
            <a:endParaRPr sz="2700"/>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2" name="Shape 192"/>
        <p:cNvGrpSpPr/>
        <p:nvPr/>
      </p:nvGrpSpPr>
      <p:grpSpPr>
        <a:xfrm>
          <a:off x="0" y="0"/>
          <a:ext cx="0" cy="0"/>
          <a:chOff x="0" y="0"/>
          <a:chExt cx="0" cy="0"/>
        </a:xfrm>
      </p:grpSpPr>
      <p:sp>
        <p:nvSpPr>
          <p:cNvPr id="193" name="Google Shape;193;g1cd9322dbef_0_11"/>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1800"/>
              <a:buNone/>
            </a:pPr>
            <a:r>
              <a:rPr lang="en-US"/>
              <a:t>Getting your product to market</a:t>
            </a:r>
            <a:endParaRPr/>
          </a:p>
        </p:txBody>
      </p:sp>
      <p:sp>
        <p:nvSpPr>
          <p:cNvPr id="194" name="Google Shape;194;g1cd9322dbef_0_11"/>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Autofit/>
          </a:bodyPr>
          <a:lstStyle/>
          <a:p>
            <a:pPr indent="-361950" lvl="0" marL="457200" rtl="0" algn="l">
              <a:lnSpc>
                <a:spcPct val="90000"/>
              </a:lnSpc>
              <a:spcBef>
                <a:spcPts val="1000"/>
              </a:spcBef>
              <a:spcAft>
                <a:spcPts val="0"/>
              </a:spcAft>
              <a:buSzPts val="2100"/>
              <a:buChar char="•"/>
            </a:pPr>
            <a:r>
              <a:rPr b="1" i="1" lang="en-US" sz="3100"/>
              <a:t>Direct to the customer</a:t>
            </a:r>
            <a:r>
              <a:rPr lang="en-US" sz="3100"/>
              <a:t> (i.e., roadside, farmers markets, mail order/internet marketing)</a:t>
            </a:r>
            <a:endParaRPr sz="3100"/>
          </a:p>
          <a:p>
            <a:pPr indent="-361950" lvl="0" marL="457200" rtl="0" algn="l">
              <a:lnSpc>
                <a:spcPct val="90000"/>
              </a:lnSpc>
              <a:spcBef>
                <a:spcPts val="1000"/>
              </a:spcBef>
              <a:spcAft>
                <a:spcPts val="0"/>
              </a:spcAft>
              <a:buSzPts val="2100"/>
              <a:buChar char="•"/>
            </a:pPr>
            <a:r>
              <a:rPr b="1" i="1" lang="en-US" sz="3100"/>
              <a:t>Using intermediaries</a:t>
            </a:r>
            <a:r>
              <a:rPr lang="en-US" sz="3100"/>
              <a:t> (i.e., you sell to wholesalers, brokers)</a:t>
            </a:r>
            <a:endParaRPr sz="3100"/>
          </a:p>
          <a:p>
            <a:pPr indent="-361950" lvl="0" marL="457200" rtl="0" algn="l">
              <a:lnSpc>
                <a:spcPct val="90000"/>
              </a:lnSpc>
              <a:spcBef>
                <a:spcPts val="1000"/>
              </a:spcBef>
              <a:spcAft>
                <a:spcPts val="0"/>
              </a:spcAft>
              <a:buSzPts val="2100"/>
              <a:buChar char="•"/>
            </a:pPr>
            <a:r>
              <a:rPr lang="en-US" sz="3100"/>
              <a:t>Or, those who </a:t>
            </a:r>
            <a:r>
              <a:rPr b="1" i="1" lang="en-US" sz="3100"/>
              <a:t>represent farmers for a commission</a:t>
            </a:r>
            <a:r>
              <a:rPr lang="en-US" sz="3100"/>
              <a:t>, but do not take possession or title of your product</a:t>
            </a:r>
            <a:endParaRPr sz="3100"/>
          </a:p>
          <a:p>
            <a:pPr indent="0" lvl="0" marL="0" rtl="0" algn="l">
              <a:lnSpc>
                <a:spcPct val="90000"/>
              </a:lnSpc>
              <a:spcBef>
                <a:spcPts val="1000"/>
              </a:spcBef>
              <a:spcAft>
                <a:spcPts val="0"/>
              </a:spcAft>
              <a:buSzPts val="1800"/>
              <a:buNone/>
            </a:pPr>
            <a:r>
              <a:t/>
            </a:r>
            <a:endParaRPr sz="3100"/>
          </a:p>
          <a:p>
            <a:pPr indent="0" lvl="0" marL="0" rtl="0" algn="l">
              <a:lnSpc>
                <a:spcPct val="90000"/>
              </a:lnSpc>
              <a:spcBef>
                <a:spcPts val="1000"/>
              </a:spcBef>
              <a:spcAft>
                <a:spcPts val="0"/>
              </a:spcAft>
              <a:buSzPts val="1800"/>
              <a:buNone/>
            </a:pPr>
            <a:r>
              <a:rPr lang="en-US" sz="3100"/>
              <a:t>Note: What follows on the next slide are some pieces that you may consider.</a:t>
            </a:r>
            <a:endParaRPr sz="3100"/>
          </a:p>
          <a:p>
            <a:pPr indent="0" lvl="0" marL="0" rtl="0" algn="l">
              <a:lnSpc>
                <a:spcPct val="90000"/>
              </a:lnSpc>
              <a:spcBef>
                <a:spcPts val="1000"/>
              </a:spcBef>
              <a:spcAft>
                <a:spcPts val="0"/>
              </a:spcAft>
              <a:buSzPts val="1800"/>
              <a:buNone/>
            </a:pPr>
            <a:r>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9" name="Shape 199"/>
        <p:cNvGrpSpPr/>
        <p:nvPr/>
      </p:nvGrpSpPr>
      <p:grpSpPr>
        <a:xfrm>
          <a:off x="0" y="0"/>
          <a:ext cx="0" cy="0"/>
          <a:chOff x="0" y="0"/>
          <a:chExt cx="0" cy="0"/>
        </a:xfrm>
      </p:grpSpPr>
      <p:pic>
        <p:nvPicPr>
          <p:cNvPr id="200" name="Google Shape;200;g1c35c11968e_0_78"/>
          <p:cNvPicPr preferRelativeResize="0"/>
          <p:nvPr/>
        </p:nvPicPr>
        <p:blipFill rotWithShape="1">
          <a:blip r:embed="rId3">
            <a:alphaModFix/>
          </a:blip>
          <a:srcRect b="11708" l="27372" r="22450" t="3370"/>
          <a:stretch/>
        </p:blipFill>
        <p:spPr>
          <a:xfrm>
            <a:off x="6268674" y="3268400"/>
            <a:ext cx="2088499" cy="3055539"/>
          </a:xfrm>
          <a:prstGeom prst="rect">
            <a:avLst/>
          </a:prstGeom>
          <a:noFill/>
          <a:ln>
            <a:noFill/>
          </a:ln>
        </p:spPr>
      </p:pic>
      <p:pic>
        <p:nvPicPr>
          <p:cNvPr id="201" name="Google Shape;201;g1c35c11968e_0_78"/>
          <p:cNvPicPr preferRelativeResize="0"/>
          <p:nvPr/>
        </p:nvPicPr>
        <p:blipFill rotWithShape="1">
          <a:blip r:embed="rId4">
            <a:alphaModFix/>
          </a:blip>
          <a:srcRect b="0" l="18903" r="0" t="0"/>
          <a:stretch/>
        </p:blipFill>
        <p:spPr>
          <a:xfrm>
            <a:off x="3898740" y="3437750"/>
            <a:ext cx="1693713" cy="2784650"/>
          </a:xfrm>
          <a:prstGeom prst="rect">
            <a:avLst/>
          </a:prstGeom>
          <a:noFill/>
          <a:ln>
            <a:noFill/>
          </a:ln>
        </p:spPr>
      </p:pic>
      <p:sp>
        <p:nvSpPr>
          <p:cNvPr id="202" name="Google Shape;202;g1c35c11968e_0_78"/>
          <p:cNvSpPr txBox="1"/>
          <p:nvPr/>
        </p:nvSpPr>
        <p:spPr>
          <a:xfrm>
            <a:off x="7979537" y="6019000"/>
            <a:ext cx="3233100" cy="631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900"/>
              <a:buFont typeface="Arial"/>
              <a:buNone/>
            </a:pPr>
            <a:r>
              <a:rPr b="1" i="0" lang="en-US" sz="2900" u="none" cap="none" strike="noStrike">
                <a:solidFill>
                  <a:schemeClr val="lt1"/>
                </a:solidFill>
                <a:latin typeface="Calibri"/>
                <a:ea typeface="Calibri"/>
                <a:cs typeface="Calibri"/>
                <a:sym typeface="Calibri"/>
              </a:rPr>
              <a:t>Capital investment</a:t>
            </a:r>
            <a:endParaRPr b="1" i="0" sz="2900" u="none" cap="none" strike="noStrike">
              <a:solidFill>
                <a:schemeClr val="lt1"/>
              </a:solidFill>
              <a:latin typeface="Calibri"/>
              <a:ea typeface="Calibri"/>
              <a:cs typeface="Calibri"/>
              <a:sym typeface="Calibri"/>
            </a:endParaRPr>
          </a:p>
        </p:txBody>
      </p:sp>
      <p:pic>
        <p:nvPicPr>
          <p:cNvPr id="203" name="Google Shape;203;g1c35c11968e_0_78"/>
          <p:cNvPicPr preferRelativeResize="0"/>
          <p:nvPr/>
        </p:nvPicPr>
        <p:blipFill rotWithShape="1">
          <a:blip r:embed="rId5">
            <a:alphaModFix/>
          </a:blip>
          <a:srcRect b="11348" l="10014" r="6181" t="11083"/>
          <a:stretch/>
        </p:blipFill>
        <p:spPr>
          <a:xfrm>
            <a:off x="9192229" y="3321100"/>
            <a:ext cx="2703444" cy="2927626"/>
          </a:xfrm>
          <a:prstGeom prst="rect">
            <a:avLst/>
          </a:prstGeom>
          <a:noFill/>
          <a:ln>
            <a:noFill/>
          </a:ln>
        </p:spPr>
      </p:pic>
      <p:pic>
        <p:nvPicPr>
          <p:cNvPr id="204" name="Google Shape;204;g1c35c11968e_0_78"/>
          <p:cNvPicPr preferRelativeResize="0"/>
          <p:nvPr/>
        </p:nvPicPr>
        <p:blipFill rotWithShape="1">
          <a:blip r:embed="rId6">
            <a:alphaModFix/>
          </a:blip>
          <a:srcRect b="0" l="0" r="0" t="0"/>
          <a:stretch/>
        </p:blipFill>
        <p:spPr>
          <a:xfrm>
            <a:off x="4172756" y="136626"/>
            <a:ext cx="3303270" cy="2656175"/>
          </a:xfrm>
          <a:prstGeom prst="rect">
            <a:avLst/>
          </a:prstGeom>
          <a:noFill/>
          <a:ln>
            <a:noFill/>
          </a:ln>
        </p:spPr>
      </p:pic>
      <p:pic>
        <p:nvPicPr>
          <p:cNvPr id="205" name="Google Shape;205;g1c35c11968e_0_78"/>
          <p:cNvPicPr preferRelativeResize="0"/>
          <p:nvPr/>
        </p:nvPicPr>
        <p:blipFill rotWithShape="1">
          <a:blip r:embed="rId7">
            <a:alphaModFix/>
          </a:blip>
          <a:srcRect b="0" l="0" r="0" t="0"/>
          <a:stretch/>
        </p:blipFill>
        <p:spPr>
          <a:xfrm>
            <a:off x="1198750" y="344460"/>
            <a:ext cx="1836250" cy="2448328"/>
          </a:xfrm>
          <a:prstGeom prst="rect">
            <a:avLst/>
          </a:prstGeom>
          <a:noFill/>
          <a:ln>
            <a:noFill/>
          </a:ln>
        </p:spPr>
      </p:pic>
      <p:pic>
        <p:nvPicPr>
          <p:cNvPr id="206" name="Google Shape;206;g1c35c11968e_0_78"/>
          <p:cNvPicPr preferRelativeResize="0"/>
          <p:nvPr/>
        </p:nvPicPr>
        <p:blipFill rotWithShape="1">
          <a:blip r:embed="rId8">
            <a:alphaModFix/>
          </a:blip>
          <a:srcRect b="0" l="0" r="0" t="0"/>
          <a:stretch/>
        </p:blipFill>
        <p:spPr>
          <a:xfrm>
            <a:off x="1184125" y="3464051"/>
            <a:ext cx="2088499" cy="2784676"/>
          </a:xfrm>
          <a:prstGeom prst="rect">
            <a:avLst/>
          </a:prstGeom>
          <a:noFill/>
          <a:ln>
            <a:noFill/>
          </a:ln>
        </p:spPr>
      </p:pic>
      <p:pic>
        <p:nvPicPr>
          <p:cNvPr id="207" name="Google Shape;207;g1c35c11968e_0_78"/>
          <p:cNvPicPr preferRelativeResize="0"/>
          <p:nvPr/>
        </p:nvPicPr>
        <p:blipFill rotWithShape="1">
          <a:blip r:embed="rId9">
            <a:alphaModFix/>
          </a:blip>
          <a:srcRect b="0" l="0" r="0" t="0"/>
          <a:stretch/>
        </p:blipFill>
        <p:spPr>
          <a:xfrm>
            <a:off x="8841475" y="-12"/>
            <a:ext cx="2088499" cy="2784666"/>
          </a:xfrm>
          <a:prstGeom prst="rect">
            <a:avLst/>
          </a:prstGeom>
          <a:noFill/>
          <a:ln>
            <a:noFill/>
          </a:ln>
        </p:spPr>
      </p:pic>
      <p:sp>
        <p:nvSpPr>
          <p:cNvPr id="208" name="Google Shape;208;g1c35c11968e_0_78"/>
          <p:cNvSpPr txBox="1"/>
          <p:nvPr/>
        </p:nvSpPr>
        <p:spPr>
          <a:xfrm>
            <a:off x="1068175" y="2856850"/>
            <a:ext cx="108483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Calibri"/>
                <a:ea typeface="Calibri"/>
                <a:cs typeface="Calibri"/>
                <a:sym typeface="Calibri"/>
              </a:rPr>
              <a:t>Tin was the dominate package			        Roadside sales are common				Speciality shops and convenience stores</a:t>
            </a:r>
            <a:endParaRPr b="0" i="0" sz="1400" u="none" cap="none" strike="noStrike">
              <a:solidFill>
                <a:srgbClr val="000000"/>
              </a:solidFill>
              <a:latin typeface="Calibri"/>
              <a:ea typeface="Calibri"/>
              <a:cs typeface="Calibri"/>
              <a:sym typeface="Calibri"/>
            </a:endParaRPr>
          </a:p>
        </p:txBody>
      </p:sp>
      <p:sp>
        <p:nvSpPr>
          <p:cNvPr id="209" name="Google Shape;209;g1c35c11968e_0_78"/>
          <p:cNvSpPr txBox="1"/>
          <p:nvPr/>
        </p:nvSpPr>
        <p:spPr>
          <a:xfrm>
            <a:off x="891075" y="6335300"/>
            <a:ext cx="110046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Calibri"/>
                <a:ea typeface="Calibri"/>
                <a:cs typeface="Calibri"/>
                <a:sym typeface="Calibri"/>
              </a:rPr>
              <a:t>Presentation for in-store			  Value added - beverages		Value added - maple sugar		          Selling to restaurants</a:t>
            </a:r>
            <a:endParaRPr b="0" i="0" sz="1400" u="none" cap="none" strike="noStrike">
              <a:solidFill>
                <a:srgbClr val="000000"/>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3" name="Shape 213"/>
        <p:cNvGrpSpPr/>
        <p:nvPr/>
      </p:nvGrpSpPr>
      <p:grpSpPr>
        <a:xfrm>
          <a:off x="0" y="0"/>
          <a:ext cx="0" cy="0"/>
          <a:chOff x="0" y="0"/>
          <a:chExt cx="0" cy="0"/>
        </a:xfrm>
      </p:grpSpPr>
      <p:sp>
        <p:nvSpPr>
          <p:cNvPr id="214" name="Google Shape;214;g1c5f8ea1142_0_48"/>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1800"/>
              <a:buNone/>
            </a:pPr>
            <a:r>
              <a:rPr lang="en-US"/>
              <a:t>P #3 - Price</a:t>
            </a:r>
            <a:endParaRPr/>
          </a:p>
        </p:txBody>
      </p:sp>
      <p:sp>
        <p:nvSpPr>
          <p:cNvPr id="215" name="Google Shape;215;g1c5f8ea1142_0_48"/>
          <p:cNvSpPr txBox="1"/>
          <p:nvPr>
            <p:ph idx="1" type="body"/>
          </p:nvPr>
        </p:nvSpPr>
        <p:spPr>
          <a:xfrm>
            <a:off x="402900" y="1825625"/>
            <a:ext cx="7986300" cy="4351200"/>
          </a:xfrm>
          <a:prstGeom prst="rect">
            <a:avLst/>
          </a:prstGeom>
          <a:noFill/>
          <a:ln>
            <a:noFill/>
          </a:ln>
        </p:spPr>
        <p:txBody>
          <a:bodyPr anchorCtr="0" anchor="t" bIns="45700" lIns="91425" spcFirstLastPara="1" rIns="91425" wrap="square" tIns="45700">
            <a:normAutofit lnSpcReduction="20000"/>
          </a:bodyPr>
          <a:lstStyle/>
          <a:p>
            <a:pPr indent="0" lvl="0" marL="0" rtl="0" algn="l">
              <a:lnSpc>
                <a:spcPct val="100000"/>
              </a:lnSpc>
              <a:spcBef>
                <a:spcPts val="1000"/>
              </a:spcBef>
              <a:spcAft>
                <a:spcPts val="0"/>
              </a:spcAft>
              <a:buSzPts val="1800"/>
              <a:buNone/>
            </a:pPr>
            <a:r>
              <a:rPr lang="en-US" sz="3100"/>
              <a:t>How will you determine the price for your syrup and other products?</a:t>
            </a:r>
            <a:endParaRPr sz="3100"/>
          </a:p>
          <a:p>
            <a:pPr indent="-425450" lvl="0" marL="457200" rtl="0" algn="l">
              <a:lnSpc>
                <a:spcPct val="100000"/>
              </a:lnSpc>
              <a:spcBef>
                <a:spcPts val="1000"/>
              </a:spcBef>
              <a:spcAft>
                <a:spcPts val="0"/>
              </a:spcAft>
              <a:buSzPts val="3100"/>
              <a:buChar char="•"/>
            </a:pPr>
            <a:r>
              <a:rPr lang="en-US" sz="3100"/>
              <a:t>Do you know the costs to produce your syrup? </a:t>
            </a:r>
            <a:endParaRPr sz="3100"/>
          </a:p>
          <a:p>
            <a:pPr indent="-425450" lvl="0" marL="457200" rtl="0" algn="l">
              <a:lnSpc>
                <a:spcPct val="100000"/>
              </a:lnSpc>
              <a:spcBef>
                <a:spcPts val="0"/>
              </a:spcBef>
              <a:spcAft>
                <a:spcPts val="0"/>
              </a:spcAft>
              <a:buSzPts val="3100"/>
              <a:buChar char="•"/>
            </a:pPr>
            <a:r>
              <a:rPr lang="en-US" sz="3100"/>
              <a:t>How much do you need to charge to meet the cost and make a reasonable profit?</a:t>
            </a:r>
            <a:endParaRPr sz="3100"/>
          </a:p>
          <a:p>
            <a:pPr indent="-425450" lvl="0" marL="457200" rtl="0" algn="l">
              <a:lnSpc>
                <a:spcPct val="100000"/>
              </a:lnSpc>
              <a:spcBef>
                <a:spcPts val="0"/>
              </a:spcBef>
              <a:spcAft>
                <a:spcPts val="0"/>
              </a:spcAft>
              <a:buSzPts val="3100"/>
              <a:buChar char="•"/>
            </a:pPr>
            <a:r>
              <a:rPr lang="en-US" sz="3100"/>
              <a:t>Have you determined pricing in the market? (i.e., prices on store shelves)</a:t>
            </a:r>
            <a:endParaRPr sz="3100"/>
          </a:p>
          <a:p>
            <a:pPr indent="-425450" lvl="0" marL="457200" rtl="0" algn="l">
              <a:lnSpc>
                <a:spcPct val="100000"/>
              </a:lnSpc>
              <a:spcBef>
                <a:spcPts val="0"/>
              </a:spcBef>
              <a:spcAft>
                <a:spcPts val="0"/>
              </a:spcAft>
              <a:buSzPts val="3100"/>
              <a:buChar char="•"/>
            </a:pPr>
            <a:r>
              <a:rPr lang="en-US" sz="3100"/>
              <a:t>Now, you can create a pricing strategy for your business plan!</a:t>
            </a:r>
            <a:endParaRPr sz="3100"/>
          </a:p>
        </p:txBody>
      </p:sp>
      <p:pic>
        <p:nvPicPr>
          <p:cNvPr id="216" name="Google Shape;216;g1c5f8ea1142_0_48"/>
          <p:cNvPicPr preferRelativeResize="0"/>
          <p:nvPr/>
        </p:nvPicPr>
        <p:blipFill rotWithShape="1">
          <a:blip r:embed="rId3">
            <a:alphaModFix/>
          </a:blip>
          <a:srcRect b="0" l="0" r="0" t="0"/>
          <a:stretch/>
        </p:blipFill>
        <p:spPr>
          <a:xfrm>
            <a:off x="8389250" y="837729"/>
            <a:ext cx="3824402" cy="5099218"/>
          </a:xfrm>
          <a:prstGeom prst="rect">
            <a:avLst/>
          </a:prstGeom>
          <a:noFill/>
          <a:ln>
            <a:noFill/>
          </a:ln>
        </p:spPr>
      </p:pic>
      <p:sp>
        <p:nvSpPr>
          <p:cNvPr id="217" name="Google Shape;217;g1c5f8ea1142_0_48"/>
          <p:cNvSpPr txBox="1"/>
          <p:nvPr/>
        </p:nvSpPr>
        <p:spPr>
          <a:xfrm>
            <a:off x="8389250" y="6052450"/>
            <a:ext cx="3824400" cy="7389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Calibri"/>
                <a:ea typeface="Calibri"/>
                <a:cs typeface="Calibri"/>
                <a:sym typeface="Calibri"/>
              </a:rPr>
              <a:t>Posting pricing helps customer at farmers market make buying decision</a:t>
            </a:r>
            <a:endParaRPr b="0" i="0" sz="1800" u="none" cap="none" strike="noStrike">
              <a:solidFill>
                <a:srgbClr val="000000"/>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1" name="Shape 221"/>
        <p:cNvGrpSpPr/>
        <p:nvPr/>
      </p:nvGrpSpPr>
      <p:grpSpPr>
        <a:xfrm>
          <a:off x="0" y="0"/>
          <a:ext cx="0" cy="0"/>
          <a:chOff x="0" y="0"/>
          <a:chExt cx="0" cy="0"/>
        </a:xfrm>
      </p:grpSpPr>
      <p:sp>
        <p:nvSpPr>
          <p:cNvPr id="222" name="Google Shape;222;g1c5f8ea1142_0_53"/>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1800"/>
              <a:buNone/>
            </a:pPr>
            <a:r>
              <a:rPr lang="en-US"/>
              <a:t>P #4 - Promotion</a:t>
            </a:r>
            <a:endParaRPr/>
          </a:p>
        </p:txBody>
      </p:sp>
      <p:sp>
        <p:nvSpPr>
          <p:cNvPr id="223" name="Google Shape;223;g1c5f8ea1142_0_53"/>
          <p:cNvSpPr txBox="1"/>
          <p:nvPr>
            <p:ph idx="1" type="body"/>
          </p:nvPr>
        </p:nvSpPr>
        <p:spPr>
          <a:xfrm>
            <a:off x="533400" y="1825625"/>
            <a:ext cx="7782900" cy="4351200"/>
          </a:xfrm>
          <a:prstGeom prst="rect">
            <a:avLst/>
          </a:prstGeom>
          <a:noFill/>
          <a:ln>
            <a:noFill/>
          </a:ln>
        </p:spPr>
        <p:txBody>
          <a:bodyPr anchorCtr="0" anchor="t" bIns="45700" lIns="91425" spcFirstLastPara="1" rIns="91425" wrap="square" tIns="45700">
            <a:normAutofit lnSpcReduction="20000"/>
          </a:bodyPr>
          <a:lstStyle/>
          <a:p>
            <a:pPr indent="-425450" lvl="0" marL="457200" rtl="0" algn="l">
              <a:lnSpc>
                <a:spcPct val="100000"/>
              </a:lnSpc>
              <a:spcBef>
                <a:spcPts val="1000"/>
              </a:spcBef>
              <a:spcAft>
                <a:spcPts val="0"/>
              </a:spcAft>
              <a:buSzPts val="3100"/>
              <a:buChar char="•"/>
            </a:pPr>
            <a:r>
              <a:rPr lang="en-US" sz="3100"/>
              <a:t>Key points here are packaging/labeling, messaging, costs of promotion</a:t>
            </a:r>
            <a:endParaRPr sz="3100"/>
          </a:p>
          <a:p>
            <a:pPr indent="-425450" lvl="0" marL="457200" rtl="0" algn="l">
              <a:lnSpc>
                <a:spcPct val="100000"/>
              </a:lnSpc>
              <a:spcBef>
                <a:spcPts val="0"/>
              </a:spcBef>
              <a:spcAft>
                <a:spcPts val="0"/>
              </a:spcAft>
              <a:buSzPts val="3100"/>
              <a:buChar char="•"/>
            </a:pPr>
            <a:r>
              <a:rPr lang="en-US" sz="3100"/>
              <a:t>What message will you communicate to buyers or customers?</a:t>
            </a:r>
            <a:endParaRPr sz="3100"/>
          </a:p>
          <a:p>
            <a:pPr indent="-425450" lvl="0" marL="457200" rtl="0" algn="l">
              <a:lnSpc>
                <a:spcPct val="100000"/>
              </a:lnSpc>
              <a:spcBef>
                <a:spcPts val="0"/>
              </a:spcBef>
              <a:spcAft>
                <a:spcPts val="0"/>
              </a:spcAft>
              <a:buSzPts val="3100"/>
              <a:buChar char="•"/>
            </a:pPr>
            <a:r>
              <a:rPr lang="en-US" sz="3100"/>
              <a:t>Where and how will you communicate with customers?</a:t>
            </a:r>
            <a:endParaRPr sz="3100"/>
          </a:p>
          <a:p>
            <a:pPr indent="-425450" lvl="0" marL="457200" rtl="0" algn="l">
              <a:lnSpc>
                <a:spcPct val="100000"/>
              </a:lnSpc>
              <a:spcBef>
                <a:spcPts val="0"/>
              </a:spcBef>
              <a:spcAft>
                <a:spcPts val="0"/>
              </a:spcAft>
              <a:buSzPts val="3100"/>
              <a:buChar char="•"/>
            </a:pPr>
            <a:r>
              <a:rPr lang="en-US" sz="3100"/>
              <a:t>What costs will impact your promotion?</a:t>
            </a:r>
            <a:endParaRPr sz="3100"/>
          </a:p>
          <a:p>
            <a:pPr indent="-425450" lvl="0" marL="457200" rtl="0" algn="l">
              <a:lnSpc>
                <a:spcPct val="100000"/>
              </a:lnSpc>
              <a:spcBef>
                <a:spcPts val="0"/>
              </a:spcBef>
              <a:spcAft>
                <a:spcPts val="0"/>
              </a:spcAft>
              <a:buSzPts val="3100"/>
              <a:buChar char="•"/>
            </a:pPr>
            <a:r>
              <a:rPr lang="en-US" sz="3100"/>
              <a:t>What stories do you tell in your promotion?</a:t>
            </a:r>
            <a:endParaRPr sz="3100"/>
          </a:p>
          <a:p>
            <a:pPr indent="-425450" lvl="0" marL="457200" rtl="0" algn="l">
              <a:lnSpc>
                <a:spcPct val="100000"/>
              </a:lnSpc>
              <a:spcBef>
                <a:spcPts val="0"/>
              </a:spcBef>
              <a:spcAft>
                <a:spcPts val="0"/>
              </a:spcAft>
              <a:buSzPts val="3100"/>
              <a:buChar char="•"/>
            </a:pPr>
            <a:r>
              <a:rPr lang="en-US" sz="3100"/>
              <a:t>Now take this information and incorporate it into your promotional/marketing plan</a:t>
            </a:r>
            <a:endParaRPr sz="3100"/>
          </a:p>
          <a:p>
            <a:pPr indent="0" lvl="0" marL="0" rtl="0" algn="l">
              <a:lnSpc>
                <a:spcPct val="90000"/>
              </a:lnSpc>
              <a:spcBef>
                <a:spcPts val="1000"/>
              </a:spcBef>
              <a:spcAft>
                <a:spcPts val="0"/>
              </a:spcAft>
              <a:buSzPts val="1800"/>
              <a:buNone/>
            </a:pPr>
            <a:r>
              <a:t/>
            </a:r>
            <a:endParaRPr/>
          </a:p>
        </p:txBody>
      </p:sp>
      <p:pic>
        <p:nvPicPr>
          <p:cNvPr id="224" name="Google Shape;224;g1c5f8ea1142_0_53"/>
          <p:cNvPicPr preferRelativeResize="0"/>
          <p:nvPr/>
        </p:nvPicPr>
        <p:blipFill rotWithShape="1">
          <a:blip r:embed="rId3">
            <a:alphaModFix/>
          </a:blip>
          <a:srcRect b="0" l="0" r="0" t="0"/>
          <a:stretch/>
        </p:blipFill>
        <p:spPr>
          <a:xfrm>
            <a:off x="8531900" y="795475"/>
            <a:ext cx="3330900" cy="4452225"/>
          </a:xfrm>
          <a:prstGeom prst="rect">
            <a:avLst/>
          </a:prstGeom>
          <a:noFill/>
          <a:ln>
            <a:noFill/>
          </a:ln>
        </p:spPr>
      </p:pic>
      <p:sp>
        <p:nvSpPr>
          <p:cNvPr id="225" name="Google Shape;225;g1c5f8ea1142_0_53"/>
          <p:cNvSpPr txBox="1"/>
          <p:nvPr/>
        </p:nvSpPr>
        <p:spPr>
          <a:xfrm>
            <a:off x="8384175" y="5428300"/>
            <a:ext cx="4275900" cy="12930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chemeClr val="dk1"/>
                </a:solidFill>
                <a:latin typeface="Calibri"/>
                <a:ea typeface="Calibri"/>
                <a:cs typeface="Calibri"/>
                <a:sym typeface="Calibri"/>
              </a:rPr>
              <a:t>What does this poster tell you</a:t>
            </a:r>
            <a:endParaRPr b="0" i="0" sz="24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chemeClr val="dk1"/>
                </a:solidFill>
                <a:latin typeface="Calibri"/>
                <a:ea typeface="Calibri"/>
                <a:cs typeface="Calibri"/>
                <a:sym typeface="Calibri"/>
              </a:rPr>
              <a:t>about Family Roots maple syrup?</a:t>
            </a:r>
            <a:endParaRPr b="0" i="0" sz="2400" u="none" cap="none" strike="noStrike">
              <a:solidFill>
                <a:schemeClr val="dk1"/>
              </a:solidFill>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9" name="Shape 229"/>
        <p:cNvGrpSpPr/>
        <p:nvPr/>
      </p:nvGrpSpPr>
      <p:grpSpPr>
        <a:xfrm>
          <a:off x="0" y="0"/>
          <a:ext cx="0" cy="0"/>
          <a:chOff x="0" y="0"/>
          <a:chExt cx="0" cy="0"/>
        </a:xfrm>
      </p:grpSpPr>
      <p:sp>
        <p:nvSpPr>
          <p:cNvPr id="230" name="Google Shape;230;g1d0b5089a2e_0_7"/>
          <p:cNvSpPr txBox="1"/>
          <p:nvPr>
            <p:ph type="title"/>
          </p:nvPr>
        </p:nvSpPr>
        <p:spPr>
          <a:xfrm>
            <a:off x="838200" y="365125"/>
            <a:ext cx="110073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1800"/>
              <a:buNone/>
            </a:pPr>
            <a:r>
              <a:rPr lang="en-US"/>
              <a:t>Checklist for your marketing plan may include:</a:t>
            </a:r>
            <a:endParaRPr/>
          </a:p>
        </p:txBody>
      </p:sp>
      <p:sp>
        <p:nvSpPr>
          <p:cNvPr id="231" name="Google Shape;231;g1d0b5089a2e_0_7"/>
          <p:cNvSpPr txBox="1"/>
          <p:nvPr>
            <p:ph idx="1" type="body"/>
          </p:nvPr>
        </p:nvSpPr>
        <p:spPr>
          <a:xfrm>
            <a:off x="838200" y="1825625"/>
            <a:ext cx="11007300" cy="4351200"/>
          </a:xfrm>
          <a:prstGeom prst="rect">
            <a:avLst/>
          </a:prstGeom>
          <a:noFill/>
          <a:ln>
            <a:noFill/>
          </a:ln>
        </p:spPr>
        <p:txBody>
          <a:bodyPr anchorCtr="0" anchor="t" bIns="45700" lIns="91425" spcFirstLastPara="1" rIns="91425" wrap="square" tIns="45700">
            <a:noAutofit/>
          </a:bodyPr>
          <a:lstStyle/>
          <a:p>
            <a:pPr indent="-419100" lvl="0" marL="457200" rtl="0" algn="l">
              <a:lnSpc>
                <a:spcPct val="100000"/>
              </a:lnSpc>
              <a:spcBef>
                <a:spcPts val="1000"/>
              </a:spcBef>
              <a:spcAft>
                <a:spcPts val="0"/>
              </a:spcAft>
              <a:buSzPts val="3000"/>
              <a:buAutoNum type="arabicPeriod"/>
            </a:pPr>
            <a:r>
              <a:rPr lang="en-US" sz="3000"/>
              <a:t>What are the traditional local markets for maple syrup?</a:t>
            </a:r>
            <a:endParaRPr sz="3000"/>
          </a:p>
          <a:p>
            <a:pPr indent="-419100" lvl="0" marL="457200" rtl="0" algn="l">
              <a:lnSpc>
                <a:spcPct val="100000"/>
              </a:lnSpc>
              <a:spcBef>
                <a:spcPts val="1000"/>
              </a:spcBef>
              <a:spcAft>
                <a:spcPts val="0"/>
              </a:spcAft>
              <a:buSzPts val="3000"/>
              <a:buAutoNum type="arabicPeriod"/>
            </a:pPr>
            <a:r>
              <a:rPr lang="en-US" sz="3000"/>
              <a:t>What are the sizes of the local or regional markets?</a:t>
            </a:r>
            <a:endParaRPr sz="3000"/>
          </a:p>
          <a:p>
            <a:pPr indent="-419100" lvl="0" marL="457200" rtl="0" algn="l">
              <a:lnSpc>
                <a:spcPct val="100000"/>
              </a:lnSpc>
              <a:spcBef>
                <a:spcPts val="1000"/>
              </a:spcBef>
              <a:spcAft>
                <a:spcPts val="0"/>
              </a:spcAft>
              <a:buSzPts val="3000"/>
              <a:buAutoNum type="arabicPeriod"/>
            </a:pPr>
            <a:r>
              <a:rPr lang="en-US" sz="3000"/>
              <a:t>What are the market trends? (demand for maple syrup?)</a:t>
            </a:r>
            <a:endParaRPr sz="3000"/>
          </a:p>
          <a:p>
            <a:pPr indent="-419100" lvl="0" marL="457200" rtl="0" algn="l">
              <a:lnSpc>
                <a:spcPct val="100000"/>
              </a:lnSpc>
              <a:spcBef>
                <a:spcPts val="0"/>
              </a:spcBef>
              <a:spcAft>
                <a:spcPts val="0"/>
              </a:spcAft>
              <a:buSzPts val="3000"/>
              <a:buAutoNum type="arabicPeriod"/>
            </a:pPr>
            <a:r>
              <a:rPr lang="en-US" sz="3000"/>
              <a:t>Do you have a sense of your competitors? (size, location, markets)</a:t>
            </a:r>
            <a:endParaRPr sz="3000"/>
          </a:p>
          <a:p>
            <a:pPr indent="-419100" lvl="0" marL="457200" rtl="0" algn="l">
              <a:lnSpc>
                <a:spcPct val="100000"/>
              </a:lnSpc>
              <a:spcBef>
                <a:spcPts val="0"/>
              </a:spcBef>
              <a:spcAft>
                <a:spcPts val="0"/>
              </a:spcAft>
              <a:buSzPts val="3000"/>
              <a:buAutoNum type="arabicPeriod"/>
            </a:pPr>
            <a:r>
              <a:rPr lang="en-US" sz="3000"/>
              <a:t>Based on this information, what are your target market(s)?</a:t>
            </a:r>
            <a:endParaRPr sz="3000"/>
          </a:p>
          <a:p>
            <a:pPr indent="-419100" lvl="0" marL="457200" rtl="0" algn="l">
              <a:lnSpc>
                <a:spcPct val="100000"/>
              </a:lnSpc>
              <a:spcBef>
                <a:spcPts val="0"/>
              </a:spcBef>
              <a:spcAft>
                <a:spcPts val="0"/>
              </a:spcAft>
              <a:buSzPts val="3000"/>
              <a:buAutoNum type="arabicPeriod"/>
            </a:pPr>
            <a:r>
              <a:rPr lang="en-US" sz="3000"/>
              <a:t>What are your strategies for Product, Price, Promotion and Place (distribution)?</a:t>
            </a:r>
            <a:endParaRPr sz="3000"/>
          </a:p>
          <a:p>
            <a:pPr indent="-419100" lvl="0" marL="457200" rtl="0" algn="l">
              <a:lnSpc>
                <a:spcPct val="100000"/>
              </a:lnSpc>
              <a:spcBef>
                <a:spcPts val="0"/>
              </a:spcBef>
              <a:spcAft>
                <a:spcPts val="0"/>
              </a:spcAft>
              <a:buSzPts val="3000"/>
              <a:buAutoNum type="arabicPeriod"/>
            </a:pPr>
            <a:r>
              <a:rPr lang="en-US" sz="3000"/>
              <a:t>What potential markets are you considering?</a:t>
            </a:r>
            <a:endParaRPr sz="3000"/>
          </a:p>
          <a:p>
            <a:pPr indent="-419100" lvl="0" marL="457200" rtl="0" algn="l">
              <a:lnSpc>
                <a:spcPct val="100000"/>
              </a:lnSpc>
              <a:spcBef>
                <a:spcPts val="0"/>
              </a:spcBef>
              <a:spcAft>
                <a:spcPts val="0"/>
              </a:spcAft>
              <a:buSzPts val="3000"/>
              <a:buAutoNum type="arabicPeriod"/>
            </a:pPr>
            <a:r>
              <a:rPr lang="en-US" sz="3000"/>
              <a:t>Do you have a sales strategy?</a:t>
            </a:r>
            <a:endParaRPr sz="3000"/>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5" name="Shape 235"/>
        <p:cNvGrpSpPr/>
        <p:nvPr/>
      </p:nvGrpSpPr>
      <p:grpSpPr>
        <a:xfrm>
          <a:off x="0" y="0"/>
          <a:ext cx="0" cy="0"/>
          <a:chOff x="0" y="0"/>
          <a:chExt cx="0" cy="0"/>
        </a:xfrm>
      </p:grpSpPr>
      <p:sp>
        <p:nvSpPr>
          <p:cNvPr id="236" name="Google Shape;236;g1cd9322dbef_0_27"/>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1800"/>
              <a:buNone/>
            </a:pPr>
            <a:r>
              <a:rPr lang="en-US"/>
              <a:t>Marketing plan - things to consider</a:t>
            </a:r>
            <a:endParaRPr/>
          </a:p>
        </p:txBody>
      </p:sp>
      <p:sp>
        <p:nvSpPr>
          <p:cNvPr id="237" name="Google Shape;237;g1cd9322dbef_0_27"/>
          <p:cNvSpPr txBox="1"/>
          <p:nvPr>
            <p:ph idx="1" type="body"/>
          </p:nvPr>
        </p:nvSpPr>
        <p:spPr>
          <a:xfrm>
            <a:off x="468800" y="1381900"/>
            <a:ext cx="8345400" cy="4794900"/>
          </a:xfrm>
          <a:prstGeom prst="rect">
            <a:avLst/>
          </a:prstGeom>
          <a:noFill/>
          <a:ln>
            <a:noFill/>
          </a:ln>
        </p:spPr>
        <p:txBody>
          <a:bodyPr anchorCtr="0" anchor="t" bIns="45700" lIns="91425" spcFirstLastPara="1" rIns="91425" wrap="square" tIns="45700">
            <a:normAutofit lnSpcReduction="10000"/>
          </a:bodyPr>
          <a:lstStyle/>
          <a:p>
            <a:pPr indent="0" lvl="0" marL="0" rtl="0" algn="l">
              <a:lnSpc>
                <a:spcPct val="90000"/>
              </a:lnSpc>
              <a:spcBef>
                <a:spcPts val="1000"/>
              </a:spcBef>
              <a:spcAft>
                <a:spcPts val="0"/>
              </a:spcAft>
              <a:buSzPts val="1800"/>
              <a:buNone/>
            </a:pPr>
            <a:r>
              <a:rPr lang="en-US"/>
              <a:t>Need not be a formal plan, but may choose to include:</a:t>
            </a:r>
            <a:endParaRPr/>
          </a:p>
          <a:p>
            <a:pPr indent="-342900" lvl="0" marL="457200" rtl="0" algn="l">
              <a:lnSpc>
                <a:spcPct val="90000"/>
              </a:lnSpc>
              <a:spcBef>
                <a:spcPts val="1000"/>
              </a:spcBef>
              <a:spcAft>
                <a:spcPts val="0"/>
              </a:spcAft>
              <a:buSzPts val="1800"/>
              <a:buChar char="•"/>
            </a:pPr>
            <a:r>
              <a:rPr lang="en-US"/>
              <a:t>Description of product, price, distribution, promotion</a:t>
            </a:r>
            <a:endParaRPr/>
          </a:p>
          <a:p>
            <a:pPr indent="-342900" lvl="0" marL="457200" rtl="0" algn="l">
              <a:lnSpc>
                <a:spcPct val="90000"/>
              </a:lnSpc>
              <a:spcBef>
                <a:spcPts val="0"/>
              </a:spcBef>
              <a:spcAft>
                <a:spcPts val="0"/>
              </a:spcAft>
              <a:buSzPts val="1800"/>
              <a:buChar char="•"/>
            </a:pPr>
            <a:r>
              <a:rPr lang="en-US"/>
              <a:t>What is your firm’s niche? Who will buy your product? </a:t>
            </a:r>
            <a:endParaRPr/>
          </a:p>
          <a:p>
            <a:pPr indent="-342900" lvl="0" marL="457200" rtl="0" algn="l">
              <a:lnSpc>
                <a:spcPct val="90000"/>
              </a:lnSpc>
              <a:spcBef>
                <a:spcPts val="0"/>
              </a:spcBef>
              <a:spcAft>
                <a:spcPts val="0"/>
              </a:spcAft>
              <a:buSzPts val="1800"/>
              <a:buChar char="•"/>
            </a:pPr>
            <a:r>
              <a:rPr lang="en-US"/>
              <a:t>What is the demand? Where are your customers?</a:t>
            </a:r>
            <a:endParaRPr/>
          </a:p>
          <a:p>
            <a:pPr indent="-342900" lvl="0" marL="457200" rtl="0" algn="l">
              <a:lnSpc>
                <a:spcPct val="90000"/>
              </a:lnSpc>
              <a:spcBef>
                <a:spcPts val="0"/>
              </a:spcBef>
              <a:spcAft>
                <a:spcPts val="0"/>
              </a:spcAft>
              <a:buSzPts val="1800"/>
              <a:buChar char="•"/>
            </a:pPr>
            <a:r>
              <a:rPr lang="en-US"/>
              <a:t>Who is the competition?</a:t>
            </a:r>
            <a:endParaRPr/>
          </a:p>
          <a:p>
            <a:pPr indent="-342900" lvl="0" marL="457200" rtl="0" algn="l">
              <a:lnSpc>
                <a:spcPct val="90000"/>
              </a:lnSpc>
              <a:spcBef>
                <a:spcPts val="0"/>
              </a:spcBef>
              <a:spcAft>
                <a:spcPts val="0"/>
              </a:spcAft>
              <a:buSzPts val="1800"/>
              <a:buChar char="•"/>
            </a:pPr>
            <a:r>
              <a:rPr lang="en-US"/>
              <a:t>Sales plan - primary outlets (i.e., farmer markets, grocery stores) and direct sales (i.e., direct from your location)</a:t>
            </a:r>
            <a:endParaRPr/>
          </a:p>
          <a:p>
            <a:pPr indent="-342900" lvl="0" marL="457200" rtl="0" algn="l">
              <a:lnSpc>
                <a:spcPct val="90000"/>
              </a:lnSpc>
              <a:spcBef>
                <a:spcPts val="0"/>
              </a:spcBef>
              <a:spcAft>
                <a:spcPts val="0"/>
              </a:spcAft>
              <a:buSzPts val="1800"/>
              <a:buChar char="•"/>
            </a:pPr>
            <a:r>
              <a:rPr lang="en-US"/>
              <a:t>Advertising planned (more than word of mouth)</a:t>
            </a:r>
            <a:endParaRPr/>
          </a:p>
          <a:p>
            <a:pPr indent="-342900" lvl="0" marL="457200" rtl="0" algn="l">
              <a:lnSpc>
                <a:spcPct val="90000"/>
              </a:lnSpc>
              <a:spcBef>
                <a:spcPts val="0"/>
              </a:spcBef>
              <a:spcAft>
                <a:spcPts val="0"/>
              </a:spcAft>
              <a:buSzPts val="1800"/>
              <a:buChar char="•"/>
            </a:pPr>
            <a:r>
              <a:rPr lang="en-US"/>
              <a:t>Market information gathering needs to be ongoing</a:t>
            </a:r>
            <a:endParaRPr/>
          </a:p>
          <a:p>
            <a:pPr indent="-342900" lvl="0" marL="457200" rtl="0" algn="l">
              <a:lnSpc>
                <a:spcPct val="90000"/>
              </a:lnSpc>
              <a:spcBef>
                <a:spcPts val="0"/>
              </a:spcBef>
              <a:spcAft>
                <a:spcPts val="0"/>
              </a:spcAft>
              <a:buSzPts val="1800"/>
              <a:buChar char="•"/>
            </a:pPr>
            <a:r>
              <a:rPr lang="en-US"/>
              <a:t>Consider value-added products?</a:t>
            </a:r>
            <a:endParaRPr/>
          </a:p>
        </p:txBody>
      </p:sp>
      <p:pic>
        <p:nvPicPr>
          <p:cNvPr id="238" name="Google Shape;238;g1cd9322dbef_0_27"/>
          <p:cNvPicPr preferRelativeResize="0"/>
          <p:nvPr/>
        </p:nvPicPr>
        <p:blipFill rotWithShape="1">
          <a:blip r:embed="rId3">
            <a:alphaModFix/>
          </a:blip>
          <a:srcRect b="13091" l="11047" r="0" t="14928"/>
          <a:stretch/>
        </p:blipFill>
        <p:spPr>
          <a:xfrm>
            <a:off x="8897404" y="1381900"/>
            <a:ext cx="3294597" cy="355457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43" name="Shape 243"/>
        <p:cNvGrpSpPr/>
        <p:nvPr/>
      </p:nvGrpSpPr>
      <p:grpSpPr>
        <a:xfrm>
          <a:off x="0" y="0"/>
          <a:ext cx="0" cy="0"/>
          <a:chOff x="0" y="0"/>
          <a:chExt cx="0" cy="0"/>
        </a:xfrm>
      </p:grpSpPr>
      <p:sp>
        <p:nvSpPr>
          <p:cNvPr id="244" name="Google Shape;244;g1c35c11968e_0_139"/>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45" name="Google Shape;245;g1c35c11968e_0_139"/>
          <p:cNvSpPr txBox="1"/>
          <p:nvPr>
            <p:ph type="title"/>
          </p:nvPr>
        </p:nvSpPr>
        <p:spPr>
          <a:xfrm>
            <a:off x="838200" y="585222"/>
            <a:ext cx="10515600" cy="8919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4400"/>
              <a:buFont typeface="Calibri"/>
              <a:buNone/>
            </a:pPr>
            <a:r>
              <a:rPr lang="en-US" sz="4500"/>
              <a:t>Where would you go for assistance?</a:t>
            </a:r>
            <a:r>
              <a:rPr lang="en-US" sz="4500">
                <a:solidFill>
                  <a:schemeClr val="lt1"/>
                </a:solidFill>
              </a:rPr>
              <a:t> </a:t>
            </a:r>
            <a:endParaRPr sz="4500"/>
          </a:p>
        </p:txBody>
      </p:sp>
      <p:sp>
        <p:nvSpPr>
          <p:cNvPr id="246" name="Google Shape;246;g1c35c11968e_0_139"/>
          <p:cNvSpPr txBox="1"/>
          <p:nvPr>
            <p:ph idx="1" type="body"/>
          </p:nvPr>
        </p:nvSpPr>
        <p:spPr>
          <a:xfrm>
            <a:off x="7546848" y="2516777"/>
            <a:ext cx="3804000" cy="3660300"/>
          </a:xfrm>
          <a:prstGeom prst="rect">
            <a:avLst/>
          </a:prstGeom>
          <a:noFill/>
          <a:ln>
            <a:noFill/>
          </a:ln>
        </p:spPr>
        <p:txBody>
          <a:bodyPr anchorCtr="0" anchor="ctr" bIns="45700" lIns="91425" spcFirstLastPara="1" rIns="91425" wrap="square" tIns="45700">
            <a:normAutofit/>
          </a:bodyPr>
          <a:lstStyle/>
          <a:p>
            <a:pPr indent="0" lvl="1" marL="457200" rtl="0" algn="l">
              <a:lnSpc>
                <a:spcPct val="90000"/>
              </a:lnSpc>
              <a:spcBef>
                <a:spcPts val="0"/>
              </a:spcBef>
              <a:spcAft>
                <a:spcPts val="0"/>
              </a:spcAft>
              <a:buClr>
                <a:schemeClr val="dk1"/>
              </a:buClr>
              <a:buSzPts val="2200"/>
              <a:buNone/>
            </a:pPr>
            <a:r>
              <a:t/>
            </a:r>
            <a:endParaRPr sz="2200"/>
          </a:p>
          <a:p>
            <a:pPr indent="0" lvl="0" marL="0" rtl="0" algn="l">
              <a:lnSpc>
                <a:spcPct val="90000"/>
              </a:lnSpc>
              <a:spcBef>
                <a:spcPts val="1000"/>
              </a:spcBef>
              <a:spcAft>
                <a:spcPts val="0"/>
              </a:spcAft>
              <a:buClr>
                <a:schemeClr val="dk1"/>
              </a:buClr>
              <a:buSzPts val="2200"/>
              <a:buNone/>
            </a:pPr>
            <a:r>
              <a:t/>
            </a:r>
            <a:endParaRPr sz="2200"/>
          </a:p>
        </p:txBody>
      </p:sp>
      <p:sp>
        <p:nvSpPr>
          <p:cNvPr id="247" name="Google Shape;247;g1c35c11968e_0_139"/>
          <p:cNvSpPr txBox="1"/>
          <p:nvPr/>
        </p:nvSpPr>
        <p:spPr>
          <a:xfrm>
            <a:off x="627325" y="1522675"/>
            <a:ext cx="11352900" cy="4131900"/>
          </a:xfrm>
          <a:prstGeom prst="rect">
            <a:avLst/>
          </a:prstGeom>
          <a:noFill/>
          <a:ln>
            <a:noFill/>
          </a:ln>
        </p:spPr>
        <p:txBody>
          <a:bodyPr anchorCtr="0" anchor="t" bIns="45700" lIns="91425" spcFirstLastPara="1" rIns="91425" wrap="square" tIns="45700">
            <a:spAutoFit/>
          </a:bodyPr>
          <a:lstStyle/>
          <a:p>
            <a:pPr indent="-412750" lvl="0" marL="457200" marR="0" rtl="0" algn="l">
              <a:lnSpc>
                <a:spcPct val="115000"/>
              </a:lnSpc>
              <a:spcBef>
                <a:spcPts val="0"/>
              </a:spcBef>
              <a:spcAft>
                <a:spcPts val="0"/>
              </a:spcAft>
              <a:buClr>
                <a:schemeClr val="dk1"/>
              </a:buClr>
              <a:buSzPts val="2900"/>
              <a:buFont typeface="Calibri"/>
              <a:buChar char="●"/>
            </a:pPr>
            <a:r>
              <a:rPr b="0" i="0" lang="en-US" sz="2900" u="none" cap="none" strike="noStrike">
                <a:solidFill>
                  <a:schemeClr val="dk1"/>
                </a:solidFill>
                <a:latin typeface="Calibri"/>
                <a:ea typeface="Calibri"/>
                <a:cs typeface="Calibri"/>
                <a:sym typeface="Calibri"/>
              </a:rPr>
              <a:t>Your mentoring team (staff, family and professionals)</a:t>
            </a:r>
            <a:endParaRPr b="0" i="0" sz="2900" u="none" cap="none" strike="noStrike">
              <a:solidFill>
                <a:schemeClr val="dk1"/>
              </a:solidFill>
              <a:latin typeface="Calibri"/>
              <a:ea typeface="Calibri"/>
              <a:cs typeface="Calibri"/>
              <a:sym typeface="Calibri"/>
            </a:endParaRPr>
          </a:p>
          <a:p>
            <a:pPr indent="-412750" lvl="0" marL="457200" marR="0" rtl="0" algn="l">
              <a:lnSpc>
                <a:spcPct val="115000"/>
              </a:lnSpc>
              <a:spcBef>
                <a:spcPts val="0"/>
              </a:spcBef>
              <a:spcAft>
                <a:spcPts val="0"/>
              </a:spcAft>
              <a:buClr>
                <a:schemeClr val="dk1"/>
              </a:buClr>
              <a:buSzPts val="2900"/>
              <a:buFont typeface="Calibri"/>
              <a:buChar char="●"/>
            </a:pPr>
            <a:r>
              <a:rPr b="0" i="0" lang="en-US" sz="2900" u="none" cap="none" strike="noStrike">
                <a:solidFill>
                  <a:schemeClr val="dk1"/>
                </a:solidFill>
                <a:latin typeface="Calibri"/>
                <a:ea typeface="Calibri"/>
                <a:cs typeface="Calibri"/>
                <a:sym typeface="Calibri"/>
              </a:rPr>
              <a:t>Small Business Development Centers (in VA or WV) </a:t>
            </a:r>
            <a:endParaRPr b="0" i="0" sz="2900" u="none" cap="none" strike="noStrike">
              <a:solidFill>
                <a:schemeClr val="dk1"/>
              </a:solidFill>
              <a:latin typeface="Calibri"/>
              <a:ea typeface="Calibri"/>
              <a:cs typeface="Calibri"/>
              <a:sym typeface="Calibri"/>
            </a:endParaRPr>
          </a:p>
          <a:p>
            <a:pPr indent="-412750" lvl="0" marL="457200" marR="0" rtl="0" algn="l">
              <a:lnSpc>
                <a:spcPct val="115000"/>
              </a:lnSpc>
              <a:spcBef>
                <a:spcPts val="0"/>
              </a:spcBef>
              <a:spcAft>
                <a:spcPts val="0"/>
              </a:spcAft>
              <a:buClr>
                <a:schemeClr val="dk1"/>
              </a:buClr>
              <a:buSzPts val="2900"/>
              <a:buFont typeface="Calibri"/>
              <a:buChar char="●"/>
            </a:pPr>
            <a:r>
              <a:rPr b="0" i="0" lang="en-US" sz="2900" u="none" cap="none" strike="noStrike">
                <a:solidFill>
                  <a:schemeClr val="dk1"/>
                </a:solidFill>
                <a:latin typeface="Calibri"/>
                <a:ea typeface="Calibri"/>
                <a:cs typeface="Calibri"/>
                <a:sym typeface="Calibri"/>
              </a:rPr>
              <a:t>Local chamber of commerce, economic development agencies</a:t>
            </a:r>
            <a:endParaRPr b="0" i="0" sz="2900" u="none" cap="none" strike="noStrike">
              <a:solidFill>
                <a:schemeClr val="dk1"/>
              </a:solidFill>
              <a:latin typeface="Calibri"/>
              <a:ea typeface="Calibri"/>
              <a:cs typeface="Calibri"/>
              <a:sym typeface="Calibri"/>
            </a:endParaRPr>
          </a:p>
          <a:p>
            <a:pPr indent="-412750" lvl="0" marL="457200" marR="0" rtl="0" algn="l">
              <a:lnSpc>
                <a:spcPct val="115000"/>
              </a:lnSpc>
              <a:spcBef>
                <a:spcPts val="0"/>
              </a:spcBef>
              <a:spcAft>
                <a:spcPts val="0"/>
              </a:spcAft>
              <a:buClr>
                <a:schemeClr val="dk1"/>
              </a:buClr>
              <a:buSzPts val="2900"/>
              <a:buFont typeface="Calibri"/>
              <a:buChar char="●"/>
            </a:pPr>
            <a:r>
              <a:rPr b="0" i="0" lang="en-US" sz="2900" u="none" cap="none" strike="noStrike">
                <a:solidFill>
                  <a:schemeClr val="dk1"/>
                </a:solidFill>
                <a:latin typeface="Calibri"/>
                <a:ea typeface="Calibri"/>
                <a:cs typeface="Calibri"/>
                <a:sym typeface="Calibri"/>
              </a:rPr>
              <a:t>Virginia Tech or WVU Cooperative Extension Service</a:t>
            </a:r>
            <a:endParaRPr b="0" i="0" sz="2900" u="none" cap="none" strike="noStrike">
              <a:solidFill>
                <a:schemeClr val="dk1"/>
              </a:solidFill>
              <a:latin typeface="Calibri"/>
              <a:ea typeface="Calibri"/>
              <a:cs typeface="Calibri"/>
              <a:sym typeface="Calibri"/>
            </a:endParaRPr>
          </a:p>
          <a:p>
            <a:pPr indent="-412750" lvl="0" marL="457200" marR="0" rtl="0" algn="l">
              <a:lnSpc>
                <a:spcPct val="115000"/>
              </a:lnSpc>
              <a:spcBef>
                <a:spcPts val="0"/>
              </a:spcBef>
              <a:spcAft>
                <a:spcPts val="0"/>
              </a:spcAft>
              <a:buClr>
                <a:schemeClr val="dk1"/>
              </a:buClr>
              <a:buSzPts val="2900"/>
              <a:buFont typeface="Calibri"/>
              <a:buChar char="●"/>
            </a:pPr>
            <a:r>
              <a:rPr b="0" i="0" lang="en-US" sz="2900" u="none" cap="none" strike="noStrike">
                <a:solidFill>
                  <a:schemeClr val="dk1"/>
                </a:solidFill>
                <a:latin typeface="Calibri"/>
                <a:ea typeface="Calibri"/>
                <a:cs typeface="Calibri"/>
                <a:sym typeface="Calibri"/>
              </a:rPr>
              <a:t>University of Vermont, maple business group</a:t>
            </a:r>
            <a:endParaRPr b="1" i="0" sz="1600" u="none" cap="none" strike="noStrike">
              <a:solidFill>
                <a:srgbClr val="000000"/>
              </a:solidFill>
              <a:latin typeface="Arial"/>
              <a:ea typeface="Arial"/>
              <a:cs typeface="Arial"/>
              <a:sym typeface="Arial"/>
            </a:endParaRPr>
          </a:p>
          <a:p>
            <a:pPr indent="-412750" lvl="0" marL="457200" marR="0" rtl="0" algn="l">
              <a:lnSpc>
                <a:spcPct val="115000"/>
              </a:lnSpc>
              <a:spcBef>
                <a:spcPts val="0"/>
              </a:spcBef>
              <a:spcAft>
                <a:spcPts val="0"/>
              </a:spcAft>
              <a:buClr>
                <a:schemeClr val="dk1"/>
              </a:buClr>
              <a:buSzPts val="2900"/>
              <a:buFont typeface="Calibri"/>
              <a:buChar char="●"/>
            </a:pPr>
            <a:r>
              <a:rPr b="0" i="0" lang="en-US" sz="2900" u="none" cap="none" strike="noStrike">
                <a:solidFill>
                  <a:schemeClr val="dk1"/>
                </a:solidFill>
                <a:latin typeface="Calibri"/>
                <a:ea typeface="Calibri"/>
                <a:cs typeface="Calibri"/>
                <a:sym typeface="Calibri"/>
              </a:rPr>
              <a:t>Senior Corps of Retired Executives (SCORE) - local office</a:t>
            </a:r>
            <a:endParaRPr b="0" i="0" sz="2900" u="none" cap="none" strike="noStrike">
              <a:solidFill>
                <a:schemeClr val="dk1"/>
              </a:solidFill>
              <a:latin typeface="Calibri"/>
              <a:ea typeface="Calibri"/>
              <a:cs typeface="Calibri"/>
              <a:sym typeface="Calibri"/>
            </a:endParaRPr>
          </a:p>
          <a:p>
            <a:pPr indent="-412750" lvl="0" marL="457200" marR="0" rtl="0" algn="l">
              <a:lnSpc>
                <a:spcPct val="115000"/>
              </a:lnSpc>
              <a:spcBef>
                <a:spcPts val="0"/>
              </a:spcBef>
              <a:spcAft>
                <a:spcPts val="0"/>
              </a:spcAft>
              <a:buClr>
                <a:schemeClr val="dk1"/>
              </a:buClr>
              <a:buSzPts val="2900"/>
              <a:buFont typeface="Calibri"/>
              <a:buChar char="●"/>
            </a:pPr>
            <a:r>
              <a:rPr b="0" i="0" lang="en-US" sz="2900" u="none" cap="none" strike="noStrike">
                <a:solidFill>
                  <a:schemeClr val="dk1"/>
                </a:solidFill>
                <a:latin typeface="Calibri"/>
                <a:ea typeface="Calibri"/>
                <a:cs typeface="Calibri"/>
                <a:sym typeface="Calibri"/>
              </a:rPr>
              <a:t>WVDA Planning Coordinators or VDACS marketing team</a:t>
            </a:r>
            <a:endParaRPr b="0" i="0" sz="2900" u="none" cap="none" strike="noStrike">
              <a:solidFill>
                <a:schemeClr val="dk1"/>
              </a:solidFill>
              <a:latin typeface="Calibri"/>
              <a:ea typeface="Calibri"/>
              <a:cs typeface="Calibri"/>
              <a:sym typeface="Calibri"/>
            </a:endParaRPr>
          </a:p>
          <a:p>
            <a:pPr indent="-412750" lvl="0" marL="457200" marR="0" rtl="0" algn="l">
              <a:lnSpc>
                <a:spcPct val="115000"/>
              </a:lnSpc>
              <a:spcBef>
                <a:spcPts val="0"/>
              </a:spcBef>
              <a:spcAft>
                <a:spcPts val="0"/>
              </a:spcAft>
              <a:buClr>
                <a:schemeClr val="dk1"/>
              </a:buClr>
              <a:buSzPts val="2900"/>
              <a:buFont typeface="Calibri"/>
              <a:buChar char="●"/>
            </a:pPr>
            <a:r>
              <a:rPr b="0" i="0" lang="en-US" sz="2900" u="none" cap="none" strike="noStrike">
                <a:solidFill>
                  <a:schemeClr val="dk1"/>
                </a:solidFill>
                <a:latin typeface="Calibri"/>
                <a:ea typeface="Calibri"/>
                <a:cs typeface="Calibri"/>
                <a:sym typeface="Calibri"/>
              </a:rPr>
              <a:t>Future Generations University (email: </a:t>
            </a:r>
            <a:r>
              <a:rPr b="0" i="0" lang="en-US" sz="2900" u="sng" cap="none" strike="noStrike">
                <a:solidFill>
                  <a:schemeClr val="dk1"/>
                </a:solidFill>
                <a:latin typeface="Calibri"/>
                <a:ea typeface="Calibri"/>
                <a:cs typeface="Calibri"/>
                <a:sym typeface="Calibri"/>
                <a:hlinkClick r:id="rId3">
                  <a:extLst>
                    <a:ext uri="{A12FA001-AC4F-418D-AE19-62706E023703}">
                      <ahyp:hlinkClr val="tx"/>
                    </a:ext>
                  </a:extLst>
                </a:hlinkClick>
              </a:rPr>
              <a:t>syrup@future.edu</a:t>
            </a:r>
            <a:r>
              <a:rPr b="0" i="0" lang="en-US" sz="2900" u="none" cap="none" strike="noStrike">
                <a:solidFill>
                  <a:schemeClr val="dk1"/>
                </a:solidFill>
                <a:latin typeface="Calibri"/>
                <a:ea typeface="Calibri"/>
                <a:cs typeface="Calibri"/>
                <a:sym typeface="Calibri"/>
              </a:rPr>
              <a:t>)</a:t>
            </a:r>
            <a:endParaRPr b="0" i="0" sz="2900" u="none" cap="none" strike="noStrike">
              <a:solidFill>
                <a:schemeClr val="dk1"/>
              </a:solidFill>
              <a:latin typeface="Calibri"/>
              <a:ea typeface="Calibri"/>
              <a:cs typeface="Calibri"/>
              <a:sym typeface="Calibri"/>
            </a:endParaRPr>
          </a:p>
        </p:txBody>
      </p:sp>
      <p:pic>
        <p:nvPicPr>
          <p:cNvPr id="248" name="Google Shape;248;g1c35c11968e_0_139"/>
          <p:cNvPicPr preferRelativeResize="0"/>
          <p:nvPr/>
        </p:nvPicPr>
        <p:blipFill rotWithShape="1">
          <a:blip r:embed="rId4">
            <a:alphaModFix/>
          </a:blip>
          <a:srcRect b="0" l="0" r="0" t="0"/>
          <a:stretch/>
        </p:blipFill>
        <p:spPr>
          <a:xfrm>
            <a:off x="10058513" y="5280013"/>
            <a:ext cx="1730375" cy="1730375"/>
          </a:xfrm>
          <a:prstGeom prst="rect">
            <a:avLst/>
          </a:prstGeom>
          <a:noFill/>
          <a:ln>
            <a:noFill/>
          </a:ln>
        </p:spPr>
      </p:pic>
      <p:pic>
        <p:nvPicPr>
          <p:cNvPr id="249" name="Google Shape;249;g1c35c11968e_0_139"/>
          <p:cNvPicPr preferRelativeResize="0"/>
          <p:nvPr/>
        </p:nvPicPr>
        <p:blipFill rotWithShape="1">
          <a:blip r:embed="rId5">
            <a:alphaModFix/>
          </a:blip>
          <a:srcRect b="7577" l="0" r="0" t="0"/>
          <a:stretch/>
        </p:blipFill>
        <p:spPr>
          <a:xfrm>
            <a:off x="10058525" y="585225"/>
            <a:ext cx="2256025" cy="1623025"/>
          </a:xfrm>
          <a:prstGeom prst="rect">
            <a:avLst/>
          </a:prstGeom>
          <a:noFill/>
          <a:ln>
            <a:noFill/>
          </a:ln>
        </p:spPr>
      </p:pic>
      <p:pic>
        <p:nvPicPr>
          <p:cNvPr id="250" name="Google Shape;250;g1c35c11968e_0_139"/>
          <p:cNvPicPr preferRelativeResize="0"/>
          <p:nvPr/>
        </p:nvPicPr>
        <p:blipFill rotWithShape="1">
          <a:blip r:embed="rId6">
            <a:alphaModFix/>
          </a:blip>
          <a:srcRect b="0" l="0" r="0" t="0"/>
          <a:stretch/>
        </p:blipFill>
        <p:spPr>
          <a:xfrm>
            <a:off x="1270725" y="5819863"/>
            <a:ext cx="3590225" cy="933825"/>
          </a:xfrm>
          <a:prstGeom prst="rect">
            <a:avLst/>
          </a:prstGeom>
          <a:noFill/>
          <a:ln>
            <a:noFill/>
          </a:ln>
        </p:spPr>
      </p:pic>
      <p:pic>
        <p:nvPicPr>
          <p:cNvPr id="251" name="Google Shape;251;g1c35c11968e_0_139"/>
          <p:cNvPicPr preferRelativeResize="0"/>
          <p:nvPr/>
        </p:nvPicPr>
        <p:blipFill rotWithShape="1">
          <a:blip r:embed="rId7">
            <a:alphaModFix/>
          </a:blip>
          <a:srcRect b="7382" l="0" r="0" t="11749"/>
          <a:stretch/>
        </p:blipFill>
        <p:spPr>
          <a:xfrm>
            <a:off x="9828250" y="3159200"/>
            <a:ext cx="1960650" cy="1526125"/>
          </a:xfrm>
          <a:prstGeom prst="rect">
            <a:avLst/>
          </a:prstGeom>
          <a:noFill/>
          <a:ln>
            <a:noFill/>
          </a:ln>
        </p:spPr>
      </p:pic>
      <p:pic>
        <p:nvPicPr>
          <p:cNvPr descr="Service Corps of Retired Executives Association - GuideStar Profile" id="252" name="Google Shape;252;g1c35c11968e_0_139"/>
          <p:cNvPicPr preferRelativeResize="0"/>
          <p:nvPr/>
        </p:nvPicPr>
        <p:blipFill rotWithShape="1">
          <a:blip r:embed="rId8">
            <a:alphaModFix/>
          </a:blip>
          <a:srcRect b="20990" l="0" r="0" t="25648"/>
          <a:stretch/>
        </p:blipFill>
        <p:spPr>
          <a:xfrm>
            <a:off x="5748488" y="5700124"/>
            <a:ext cx="2482825" cy="13257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 name="Shape 93"/>
        <p:cNvGrpSpPr/>
        <p:nvPr/>
      </p:nvGrpSpPr>
      <p:grpSpPr>
        <a:xfrm>
          <a:off x="0" y="0"/>
          <a:ext cx="0" cy="0"/>
          <a:chOff x="0" y="0"/>
          <a:chExt cx="0" cy="0"/>
        </a:xfrm>
      </p:grpSpPr>
      <p:sp>
        <p:nvSpPr>
          <p:cNvPr id="94" name="Google Shape;94;g27698d890db_1_0"/>
          <p:cNvSpPr txBox="1"/>
          <p:nvPr>
            <p:ph type="title"/>
          </p:nvPr>
        </p:nvSpPr>
        <p:spPr>
          <a:xfrm>
            <a:off x="765125" y="0"/>
            <a:ext cx="105156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t>Before you start this module….</a:t>
            </a:r>
            <a:endParaRPr/>
          </a:p>
        </p:txBody>
      </p:sp>
      <p:sp>
        <p:nvSpPr>
          <p:cNvPr id="95" name="Google Shape;95;g27698d890db_1_0"/>
          <p:cNvSpPr txBox="1"/>
          <p:nvPr>
            <p:ph idx="1" type="body"/>
          </p:nvPr>
        </p:nvSpPr>
        <p:spPr>
          <a:xfrm>
            <a:off x="584975" y="1088975"/>
            <a:ext cx="10875900" cy="4846500"/>
          </a:xfrm>
          <a:prstGeom prst="rect">
            <a:avLst/>
          </a:prstGeom>
          <a:noFill/>
          <a:ln>
            <a:noFill/>
          </a:ln>
        </p:spPr>
        <p:txBody>
          <a:bodyPr anchorCtr="0" anchor="t" bIns="45700" lIns="91425" spcFirstLastPara="1" rIns="91425" wrap="square" tIns="45700">
            <a:noAutofit/>
          </a:bodyPr>
          <a:lstStyle/>
          <a:p>
            <a:pPr indent="-222250" lvl="0" marL="228600" rtl="0" algn="l">
              <a:lnSpc>
                <a:spcPct val="115000"/>
              </a:lnSpc>
              <a:spcBef>
                <a:spcPts val="0"/>
              </a:spcBef>
              <a:spcAft>
                <a:spcPts val="0"/>
              </a:spcAft>
              <a:buSzPts val="3200"/>
              <a:buChar char="•"/>
            </a:pPr>
            <a:r>
              <a:rPr lang="en-US" sz="3200"/>
              <a:t>Download the worksheet for this module</a:t>
            </a:r>
            <a:endParaRPr sz="3200"/>
          </a:p>
          <a:p>
            <a:pPr indent="-222250" lvl="0" marL="228600" rtl="0" algn="l">
              <a:lnSpc>
                <a:spcPct val="115000"/>
              </a:lnSpc>
              <a:spcBef>
                <a:spcPts val="0"/>
              </a:spcBef>
              <a:spcAft>
                <a:spcPts val="0"/>
              </a:spcAft>
              <a:buSzPts val="3200"/>
              <a:buChar char="•"/>
            </a:pPr>
            <a:r>
              <a:rPr lang="en-US" sz="3200"/>
              <a:t>Remember, this may be applicable for other nature-based enterprises!</a:t>
            </a:r>
            <a:endParaRPr sz="3200"/>
          </a:p>
          <a:p>
            <a:pPr indent="-222250" lvl="0" marL="228600" rtl="0" algn="l">
              <a:lnSpc>
                <a:spcPct val="115000"/>
              </a:lnSpc>
              <a:spcBef>
                <a:spcPts val="0"/>
              </a:spcBef>
              <a:spcAft>
                <a:spcPts val="0"/>
              </a:spcAft>
              <a:buSzPts val="3200"/>
              <a:buChar char="•"/>
            </a:pPr>
            <a:r>
              <a:rPr lang="en-US" sz="3200"/>
              <a:t>Review the learning objectives for this module</a:t>
            </a:r>
            <a:endParaRPr sz="3200"/>
          </a:p>
          <a:p>
            <a:pPr indent="-222250" lvl="0" marL="228600" rtl="0" algn="l">
              <a:lnSpc>
                <a:spcPct val="115000"/>
              </a:lnSpc>
              <a:spcBef>
                <a:spcPts val="0"/>
              </a:spcBef>
              <a:spcAft>
                <a:spcPts val="0"/>
              </a:spcAft>
              <a:buSzPts val="3200"/>
              <a:buChar char="•"/>
            </a:pPr>
            <a:r>
              <a:rPr lang="en-US" sz="3200"/>
              <a:t>Have your notebook and a marketing book handy (see list of suggestions at the end of this module)</a:t>
            </a:r>
            <a:endParaRPr sz="3200"/>
          </a:p>
          <a:p>
            <a:pPr indent="-222250" lvl="0" marL="228600" rtl="0" algn="l">
              <a:lnSpc>
                <a:spcPct val="115000"/>
              </a:lnSpc>
              <a:spcBef>
                <a:spcPts val="1000"/>
              </a:spcBef>
              <a:spcAft>
                <a:spcPts val="0"/>
              </a:spcAft>
              <a:buSzPts val="3200"/>
              <a:buChar char="•"/>
            </a:pPr>
            <a:r>
              <a:rPr lang="en-US" sz="3200"/>
              <a:t>Consider working on this module with some of your team</a:t>
            </a:r>
            <a:endParaRPr sz="3200"/>
          </a:p>
          <a:p>
            <a:pPr indent="-228600" lvl="0" marL="228600" rtl="0" algn="l">
              <a:lnSpc>
                <a:spcPct val="115000"/>
              </a:lnSpc>
              <a:spcBef>
                <a:spcPts val="1000"/>
              </a:spcBef>
              <a:spcAft>
                <a:spcPts val="0"/>
              </a:spcAft>
              <a:buSzPts val="3300"/>
              <a:buChar char="•"/>
            </a:pPr>
            <a:r>
              <a:rPr lang="en-US" sz="3300"/>
              <a:t>Refer to other modules that incorporate business planning</a:t>
            </a:r>
            <a:endParaRPr sz="33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5">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5">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5">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5">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5">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5">
                                            <p:txEl>
                                              <p:pRg end="5" st="5"/>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6" name="Shape 256"/>
        <p:cNvGrpSpPr/>
        <p:nvPr/>
      </p:nvGrpSpPr>
      <p:grpSpPr>
        <a:xfrm>
          <a:off x="0" y="0"/>
          <a:ext cx="0" cy="0"/>
          <a:chOff x="0" y="0"/>
          <a:chExt cx="0" cy="0"/>
        </a:xfrm>
      </p:grpSpPr>
      <p:sp>
        <p:nvSpPr>
          <p:cNvPr id="257" name="Google Shape;257;g1c35c11968e_0_152"/>
          <p:cNvSpPr txBox="1"/>
          <p:nvPr>
            <p:ph type="title"/>
          </p:nvPr>
        </p:nvSpPr>
        <p:spPr>
          <a:xfrm>
            <a:off x="416175" y="237275"/>
            <a:ext cx="4115700" cy="19926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t>Action Plan - your next steps</a:t>
            </a:r>
            <a:endParaRPr/>
          </a:p>
        </p:txBody>
      </p:sp>
      <p:graphicFrame>
        <p:nvGraphicFramePr>
          <p:cNvPr id="258" name="Google Shape;258;g1c35c11968e_0_152"/>
          <p:cNvGraphicFramePr/>
          <p:nvPr/>
        </p:nvGraphicFramePr>
        <p:xfrm>
          <a:off x="416175" y="2451575"/>
          <a:ext cx="3000000" cy="3000000"/>
        </p:xfrm>
        <a:graphic>
          <a:graphicData uri="http://schemas.openxmlformats.org/drawingml/2006/table">
            <a:tbl>
              <a:tblPr bandRow="1" firstRow="1">
                <a:noFill/>
                <a:tableStyleId>{1417FD27-6E35-4F1E-8D34-30BEFFA68812}</a:tableStyleId>
              </a:tblPr>
              <a:tblGrid>
                <a:gridCol w="3818075"/>
                <a:gridCol w="516075"/>
                <a:gridCol w="493625"/>
                <a:gridCol w="463700"/>
                <a:gridCol w="2449400"/>
              </a:tblGrid>
              <a:tr h="956450">
                <a:tc>
                  <a:txBody>
                    <a:bodyPr/>
                    <a:lstStyle/>
                    <a:p>
                      <a:pPr indent="0" lvl="0" marL="0" marR="0" rtl="0" algn="l">
                        <a:lnSpc>
                          <a:spcPct val="100000"/>
                        </a:lnSpc>
                        <a:spcBef>
                          <a:spcPts val="0"/>
                        </a:spcBef>
                        <a:spcAft>
                          <a:spcPts val="0"/>
                        </a:spcAft>
                        <a:buClr>
                          <a:srgbClr val="000000"/>
                        </a:buClr>
                        <a:buSzPts val="1800"/>
                        <a:buFont typeface="Arial"/>
                        <a:buNone/>
                      </a:pPr>
                      <a:r>
                        <a:rPr lang="en-US" sz="1800" u="none" cap="none" strike="noStrike"/>
                        <a:t>Activity</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800"/>
                        <a:buFont typeface="Arial"/>
                        <a:buNone/>
                      </a:pPr>
                      <a:r>
                        <a:rPr lang="en-US" sz="1800" u="none" cap="none" strike="noStrike"/>
                        <a:t>Yes</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800"/>
                        <a:buFont typeface="Arial"/>
                        <a:buNone/>
                      </a:pPr>
                      <a:r>
                        <a:rPr lang="en-US" sz="1800" u="none" cap="none" strike="noStrike"/>
                        <a:t>No</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800"/>
                        <a:buFont typeface="Arial"/>
                        <a:buNone/>
                      </a:pPr>
                      <a:r>
                        <a:rPr lang="en-US" sz="1800" u="none" cap="none" strike="noStrike"/>
                        <a:t>N/A</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800"/>
                        <a:buFont typeface="Arial"/>
                        <a:buNone/>
                      </a:pPr>
                      <a:r>
                        <a:rPr lang="en-US" sz="1800" u="none" cap="none" strike="noStrike"/>
                        <a:t>Action Plan, timeframe and assignment</a:t>
                      </a:r>
                      <a:endParaRPr sz="1400" u="none" cap="none" strike="noStrike"/>
                    </a:p>
                  </a:txBody>
                  <a:tcPr marT="45725" marB="45725" marR="91450" marL="91450"/>
                </a:tc>
              </a:tr>
              <a:tr h="601450">
                <a:tc>
                  <a:txBody>
                    <a:bodyPr/>
                    <a:lstStyle/>
                    <a:p>
                      <a:pPr indent="0" lvl="0" marL="0" marR="0" rtl="0" algn="l">
                        <a:lnSpc>
                          <a:spcPct val="100000"/>
                        </a:lnSpc>
                        <a:spcBef>
                          <a:spcPts val="0"/>
                        </a:spcBef>
                        <a:spcAft>
                          <a:spcPts val="0"/>
                        </a:spcAft>
                        <a:buClr>
                          <a:srgbClr val="000000"/>
                        </a:buClr>
                        <a:buSzPts val="1800"/>
                        <a:buFont typeface="Arial"/>
                        <a:buNone/>
                      </a:pPr>
                      <a:r>
                        <a:rPr lang="en-US" sz="1800" u="none" cap="none" strike="noStrike"/>
                        <a:t>Continue to develop mentor list  (include marketing expertise) </a:t>
                      </a:r>
                      <a:endParaRPr sz="1800" u="none" cap="none" strike="noStrike"/>
                    </a:p>
                  </a:txBody>
                  <a:tcPr marT="45725" marB="45725" marR="91450" marL="91450">
                    <a:lnB cap="flat" cmpd="sng" w="38100">
                      <a:solidFill>
                        <a:schemeClr val="lt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p>
                  </a:txBody>
                  <a:tcPr marT="45725" marB="45725" marR="91450" marL="91450">
                    <a:lnB cap="flat" cmpd="sng" w="12700">
                      <a:solidFill>
                        <a:schemeClr val="lt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p>
                  </a:txBody>
                  <a:tcPr marT="45725" marB="45725" marR="91450" marL="91450">
                    <a:lnB cap="flat" cmpd="sng" w="12700">
                      <a:solidFill>
                        <a:schemeClr val="lt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p>
                  </a:txBody>
                  <a:tcPr marT="45725" marB="45725" marR="91450" marL="91450">
                    <a:lnB cap="flat" cmpd="sng" w="12700">
                      <a:solidFill>
                        <a:schemeClr val="lt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800"/>
                        <a:buFont typeface="Arial"/>
                        <a:buNone/>
                      </a:pPr>
                      <a:r>
                        <a:rPr lang="en-US" sz="1800" u="none" cap="none" strike="noStrike"/>
                        <a:t>Ongoing</a:t>
                      </a:r>
                      <a:endParaRPr sz="1800" u="none" cap="none" strike="noStrike"/>
                    </a:p>
                  </a:txBody>
                  <a:tcPr marT="45725" marB="45725" marR="91450" marL="91450">
                    <a:lnB cap="flat" cmpd="sng" w="12700">
                      <a:solidFill>
                        <a:schemeClr val="lt1"/>
                      </a:solidFill>
                      <a:prstDash val="solid"/>
                      <a:round/>
                      <a:headEnd len="sm" w="sm" type="none"/>
                      <a:tailEnd len="sm" w="sm" type="none"/>
                    </a:lnB>
                  </a:tcPr>
                </a:tc>
              </a:tr>
              <a:tr h="554125">
                <a:tc>
                  <a:txBody>
                    <a:bodyPr/>
                    <a:lstStyle/>
                    <a:p>
                      <a:pPr indent="0" lvl="0" marL="0" marR="0" rtl="0" algn="l">
                        <a:lnSpc>
                          <a:spcPct val="100000"/>
                        </a:lnSpc>
                        <a:spcBef>
                          <a:spcPts val="0"/>
                        </a:spcBef>
                        <a:spcAft>
                          <a:spcPts val="0"/>
                        </a:spcAft>
                        <a:buClr>
                          <a:srgbClr val="000000"/>
                        </a:buClr>
                        <a:buSzPts val="1800"/>
                        <a:buFont typeface="Arial"/>
                        <a:buNone/>
                      </a:pPr>
                      <a:r>
                        <a:rPr lang="en-US" sz="1800" u="none" cap="none" strike="noStrike"/>
                        <a:t>Review your  SWOT Assessment for your maple enterprise</a:t>
                      </a:r>
                      <a:endParaRPr sz="1400" u="none" cap="none" strike="noStrike"/>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800"/>
                        <a:buFont typeface="Arial"/>
                        <a:buNone/>
                      </a:pPr>
                      <a:r>
                        <a:rPr lang="en-US" sz="1800" u="none" cap="none" strike="noStrike"/>
                        <a:t>See Module  #2</a:t>
                      </a:r>
                      <a:endParaRPr sz="1800" u="none" cap="none" strike="noStrike"/>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tcPr>
                </a:tc>
              </a:tr>
              <a:tr h="601450">
                <a:tc>
                  <a:txBody>
                    <a:bodyPr/>
                    <a:lstStyle/>
                    <a:p>
                      <a:pPr indent="0" lvl="0" marL="0" marR="0" rtl="0" algn="l">
                        <a:lnSpc>
                          <a:spcPct val="100000"/>
                        </a:lnSpc>
                        <a:spcBef>
                          <a:spcPts val="0"/>
                        </a:spcBef>
                        <a:spcAft>
                          <a:spcPts val="0"/>
                        </a:spcAft>
                        <a:buClr>
                          <a:srgbClr val="000000"/>
                        </a:buClr>
                        <a:buSzPts val="1800"/>
                        <a:buFont typeface="Arial"/>
                        <a:buNone/>
                      </a:pPr>
                      <a:r>
                        <a:rPr lang="en-US" sz="1800" u="none" cap="none" strike="noStrike"/>
                        <a:t>Develop a marketing mindset for your maple enterprise</a:t>
                      </a:r>
                      <a:endParaRPr sz="1400" u="none" cap="none" strike="noStrike"/>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r>
              <a:tr h="546550">
                <a:tc>
                  <a:txBody>
                    <a:bodyPr/>
                    <a:lstStyle/>
                    <a:p>
                      <a:pPr indent="0" lvl="0" marL="0" marR="0" rtl="0" algn="l">
                        <a:lnSpc>
                          <a:spcPct val="100000"/>
                        </a:lnSpc>
                        <a:spcBef>
                          <a:spcPts val="0"/>
                        </a:spcBef>
                        <a:spcAft>
                          <a:spcPts val="0"/>
                        </a:spcAft>
                        <a:buClr>
                          <a:srgbClr val="000000"/>
                        </a:buClr>
                        <a:buSzPts val="1800"/>
                        <a:buFont typeface="Arial"/>
                        <a:buNone/>
                      </a:pPr>
                      <a:r>
                        <a:rPr lang="en-US" sz="1800" u="none" cap="none" strike="noStrike"/>
                        <a:t>Develop your marketing plan</a:t>
                      </a:r>
                      <a:endParaRPr sz="1800" u="none" cap="none" strike="noStrike"/>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p>
                  </a:txBody>
                  <a:tcPr marT="45725" marB="45725" marR="91450" marL="91450">
                    <a:lnL cap="flat" cmpd="sng" w="12700">
                      <a:solidFill>
                        <a:schemeClr val="lt1"/>
                      </a:solidFill>
                      <a:prstDash val="solid"/>
                      <a:round/>
                      <a:headEnd len="sm" w="sm" type="none"/>
                      <a:tailEnd len="sm" w="sm" type="none"/>
                    </a:lnL>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p>
                  </a:txBody>
                  <a:tcPr marT="45725" marB="45725" marR="91450" marL="91450">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p>
                  </a:txBody>
                  <a:tcPr marT="45725" marB="45725" marR="91450" marL="91450">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dk1"/>
                        </a:buClr>
                        <a:buSzPts val="1800"/>
                        <a:buFont typeface="Arial"/>
                        <a:buNone/>
                      </a:pPr>
                      <a:r>
                        <a:rPr lang="en-US" sz="1800" u="none" cap="none" strike="noStrike"/>
                        <a:t>Marketing plan</a:t>
                      </a:r>
                      <a:endParaRPr sz="1800" u="none" cap="none" strike="noStrike"/>
                    </a:p>
                  </a:txBody>
                  <a:tcPr marT="45725" marB="45725" marR="91450" marL="91450">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r>
              <a:tr h="546550">
                <a:tc>
                  <a:txBody>
                    <a:bodyPr/>
                    <a:lstStyle/>
                    <a:p>
                      <a:pPr indent="0" lvl="0" marL="0" marR="0" rtl="0" algn="l">
                        <a:lnSpc>
                          <a:spcPct val="100000"/>
                        </a:lnSpc>
                        <a:spcBef>
                          <a:spcPts val="0"/>
                        </a:spcBef>
                        <a:spcAft>
                          <a:spcPts val="0"/>
                        </a:spcAft>
                        <a:buClr>
                          <a:srgbClr val="000000"/>
                        </a:buClr>
                        <a:buSzPts val="1800"/>
                        <a:buFont typeface="Arial"/>
                        <a:buNone/>
                      </a:pPr>
                      <a:r>
                        <a:rPr lang="en-US" sz="1800" u="none" cap="none" strike="noStrike"/>
                        <a:t>Incorporate marketing in your business plan</a:t>
                      </a:r>
                      <a:endParaRPr sz="1800" u="none" cap="none" strike="noStrike"/>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p>
                  </a:txBody>
                  <a:tcPr marT="45725" marB="45725" marR="91450" marL="91450">
                    <a:lnL cap="flat" cmpd="sng" w="12700">
                      <a:solidFill>
                        <a:schemeClr val="lt1"/>
                      </a:solidFill>
                      <a:prstDash val="solid"/>
                      <a:round/>
                      <a:headEnd len="sm" w="sm" type="none"/>
                      <a:tailEnd len="sm" w="sm" type="none"/>
                    </a:lnL>
                    <a:lnT cap="flat" cmpd="sng" w="12700">
                      <a:solidFill>
                        <a:schemeClr val="lt1"/>
                      </a:solidFill>
                      <a:prstDash val="solid"/>
                      <a:round/>
                      <a:headEnd len="sm" w="sm" type="none"/>
                      <a:tailEnd len="sm" w="sm" type="none"/>
                    </a:lnT>
                  </a:tcPr>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p>
                  </a:txBody>
                  <a:tcPr marT="45725" marB="45725" marR="91450" marL="91450">
                    <a:lnT cap="flat" cmpd="sng" w="12700">
                      <a:solidFill>
                        <a:schemeClr val="lt1"/>
                      </a:solidFill>
                      <a:prstDash val="solid"/>
                      <a:round/>
                      <a:headEnd len="sm" w="sm" type="none"/>
                      <a:tailEnd len="sm" w="sm" type="none"/>
                    </a:lnT>
                  </a:tcPr>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p>
                  </a:txBody>
                  <a:tcPr marT="45725" marB="45725" marR="91450" marL="91450">
                    <a:lnT cap="flat" cmpd="sng" w="12700">
                      <a:solidFill>
                        <a:schemeClr val="lt1"/>
                      </a:solidFill>
                      <a:prstDash val="solid"/>
                      <a:round/>
                      <a:headEnd len="sm" w="sm" type="none"/>
                      <a:tailEnd len="sm" w="sm" type="none"/>
                    </a:lnT>
                  </a:tcPr>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p>
                  </a:txBody>
                  <a:tcPr marT="45725" marB="45725" marR="91450" marL="91450">
                    <a:lnT cap="flat" cmpd="sng" w="12700">
                      <a:solidFill>
                        <a:schemeClr val="lt1"/>
                      </a:solidFill>
                      <a:prstDash val="solid"/>
                      <a:round/>
                      <a:headEnd len="sm" w="sm" type="none"/>
                      <a:tailEnd len="sm" w="sm" type="none"/>
                    </a:lnT>
                  </a:tcPr>
                </a:tc>
              </a:tr>
            </a:tbl>
          </a:graphicData>
        </a:graphic>
      </p:graphicFrame>
      <p:pic>
        <p:nvPicPr>
          <p:cNvPr id="259" name="Google Shape;259;g1c35c11968e_0_152"/>
          <p:cNvPicPr preferRelativeResize="0"/>
          <p:nvPr/>
        </p:nvPicPr>
        <p:blipFill rotWithShape="1">
          <a:blip r:embed="rId3">
            <a:alphaModFix/>
          </a:blip>
          <a:srcRect b="0" l="0" r="0" t="0"/>
          <a:stretch/>
        </p:blipFill>
        <p:spPr>
          <a:xfrm>
            <a:off x="4531975" y="108849"/>
            <a:ext cx="3395799" cy="2121166"/>
          </a:xfrm>
          <a:prstGeom prst="rect">
            <a:avLst/>
          </a:prstGeom>
          <a:noFill/>
          <a:ln>
            <a:noFill/>
          </a:ln>
        </p:spPr>
      </p:pic>
      <p:pic>
        <p:nvPicPr>
          <p:cNvPr id="260" name="Google Shape;260;g1c35c11968e_0_152"/>
          <p:cNvPicPr preferRelativeResize="0"/>
          <p:nvPr/>
        </p:nvPicPr>
        <p:blipFill rotWithShape="1">
          <a:blip r:embed="rId4">
            <a:alphaModFix/>
          </a:blip>
          <a:srcRect b="19106" l="8062" r="0" t="0"/>
          <a:stretch/>
        </p:blipFill>
        <p:spPr>
          <a:xfrm>
            <a:off x="8325825" y="108850"/>
            <a:ext cx="3636375" cy="2438400"/>
          </a:xfrm>
          <a:prstGeom prst="rect">
            <a:avLst/>
          </a:prstGeom>
          <a:noFill/>
          <a:ln>
            <a:noFill/>
          </a:ln>
        </p:spPr>
      </p:pic>
      <p:pic>
        <p:nvPicPr>
          <p:cNvPr id="261" name="Google Shape;261;g1c35c11968e_0_152"/>
          <p:cNvPicPr preferRelativeResize="0"/>
          <p:nvPr/>
        </p:nvPicPr>
        <p:blipFill rotWithShape="1">
          <a:blip r:embed="rId5">
            <a:alphaModFix/>
          </a:blip>
          <a:srcRect b="14601" l="16418" r="20166" t="0"/>
          <a:stretch/>
        </p:blipFill>
        <p:spPr>
          <a:xfrm>
            <a:off x="8624150" y="2786750"/>
            <a:ext cx="3395799" cy="3803324"/>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5" name="Shape 265"/>
        <p:cNvGrpSpPr/>
        <p:nvPr/>
      </p:nvGrpSpPr>
      <p:grpSpPr>
        <a:xfrm>
          <a:off x="0" y="0"/>
          <a:ext cx="0" cy="0"/>
          <a:chOff x="0" y="0"/>
          <a:chExt cx="0" cy="0"/>
        </a:xfrm>
      </p:grpSpPr>
      <p:sp>
        <p:nvSpPr>
          <p:cNvPr id="266" name="Google Shape;266;g1c35c11968e_0_147"/>
          <p:cNvSpPr txBox="1"/>
          <p:nvPr>
            <p:ph type="title"/>
          </p:nvPr>
        </p:nvSpPr>
        <p:spPr>
          <a:xfrm>
            <a:off x="464375" y="196325"/>
            <a:ext cx="10889400" cy="8811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t>Some helpful marketing sources:</a:t>
            </a:r>
            <a:endParaRPr/>
          </a:p>
        </p:txBody>
      </p:sp>
      <p:sp>
        <p:nvSpPr>
          <p:cNvPr id="267" name="Google Shape;267;g1c35c11968e_0_147"/>
          <p:cNvSpPr txBox="1"/>
          <p:nvPr>
            <p:ph idx="1" type="body"/>
          </p:nvPr>
        </p:nvSpPr>
        <p:spPr>
          <a:xfrm>
            <a:off x="379950" y="1203850"/>
            <a:ext cx="11626800" cy="54582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100"/>
              <a:buNone/>
            </a:pPr>
            <a:r>
              <a:rPr lang="en-US" sz="2700"/>
              <a:t>University of Vermont. Several maple business planning tools and other resources can be found at this link:  </a:t>
            </a:r>
            <a:r>
              <a:rPr lang="en-US" sz="2700" u="sng">
                <a:solidFill>
                  <a:schemeClr val="hlink"/>
                </a:solidFill>
                <a:hlinkClick r:id="rId3"/>
              </a:rPr>
              <a:t>https://www.uvm.edu/extension/agriculture/maple</a:t>
            </a:r>
            <a:endParaRPr sz="2700"/>
          </a:p>
          <a:p>
            <a:pPr indent="0" lvl="0" marL="0" rtl="0" algn="l">
              <a:lnSpc>
                <a:spcPct val="100000"/>
              </a:lnSpc>
              <a:spcBef>
                <a:spcPts val="800"/>
              </a:spcBef>
              <a:spcAft>
                <a:spcPts val="0"/>
              </a:spcAft>
              <a:buClr>
                <a:schemeClr val="dk1"/>
              </a:buClr>
              <a:buSzPts val="1100"/>
              <a:buNone/>
            </a:pPr>
            <a:r>
              <a:rPr lang="en-US" sz="2700"/>
              <a:t>Perry, J. and S. Childs. 2012. Beginning or Expanding Maple Syrup Operations as a Profitable Business. NY Farm Viability Institute. Cornell University. 43 p.</a:t>
            </a:r>
            <a:endParaRPr sz="2700"/>
          </a:p>
          <a:p>
            <a:pPr indent="0" lvl="0" marL="0" rtl="0" algn="l">
              <a:lnSpc>
                <a:spcPct val="100000"/>
              </a:lnSpc>
              <a:spcBef>
                <a:spcPts val="800"/>
              </a:spcBef>
              <a:spcAft>
                <a:spcPts val="0"/>
              </a:spcAft>
              <a:buClr>
                <a:schemeClr val="dk1"/>
              </a:buClr>
              <a:buSzPts val="1100"/>
              <a:buNone/>
            </a:pPr>
            <a:r>
              <a:rPr lang="en-US" sz="2700"/>
              <a:t>Gloy, A. 2004. Putting Market Information to Work:  A Marketing Planning Guide. Extension Bulletin EB-2009-04  Cornell University. 29 p.</a:t>
            </a:r>
            <a:endParaRPr sz="2700"/>
          </a:p>
          <a:p>
            <a:pPr indent="0" lvl="0" marL="0" rtl="0" algn="l">
              <a:lnSpc>
                <a:spcPct val="100000"/>
              </a:lnSpc>
              <a:spcBef>
                <a:spcPts val="800"/>
              </a:spcBef>
              <a:spcAft>
                <a:spcPts val="0"/>
              </a:spcAft>
              <a:buClr>
                <a:schemeClr val="dk1"/>
              </a:buClr>
              <a:buSzPts val="1100"/>
              <a:buNone/>
            </a:pPr>
            <a:r>
              <a:rPr lang="en-US" sz="2700"/>
              <a:t>Minnesota Institute for Sustainable Agriculture. 2018. Building a sustainable business: A guide to developing a business plan for farms and rural businesses. SARE Handbook 6. College Park, MD. 276 p.</a:t>
            </a:r>
            <a:endParaRPr sz="2700"/>
          </a:p>
          <a:p>
            <a:pPr indent="0" lvl="0" marL="0" rtl="0" algn="l">
              <a:lnSpc>
                <a:spcPct val="100000"/>
              </a:lnSpc>
              <a:spcBef>
                <a:spcPts val="800"/>
              </a:spcBef>
              <a:spcAft>
                <a:spcPts val="0"/>
              </a:spcAft>
              <a:buClr>
                <a:schemeClr val="dk1"/>
              </a:buClr>
              <a:buSzPts val="1100"/>
              <a:buNone/>
            </a:pPr>
            <a:r>
              <a:t/>
            </a:r>
            <a:endParaRPr sz="2700"/>
          </a:p>
          <a:p>
            <a:pPr indent="0" lvl="0" marL="0" rtl="0" algn="l">
              <a:lnSpc>
                <a:spcPct val="100000"/>
              </a:lnSpc>
              <a:spcBef>
                <a:spcPts val="800"/>
              </a:spcBef>
              <a:spcAft>
                <a:spcPts val="0"/>
              </a:spcAft>
              <a:buClr>
                <a:schemeClr val="dk1"/>
              </a:buClr>
              <a:buSzPts val="1100"/>
              <a:buNone/>
            </a:pPr>
            <a:r>
              <a:rPr lang="en-US" sz="2700"/>
              <a:t>What sources of information and advice on marketing are available near you?</a:t>
            </a:r>
            <a:endParaRPr sz="2700"/>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1" name="Shape 271"/>
        <p:cNvGrpSpPr/>
        <p:nvPr/>
      </p:nvGrpSpPr>
      <p:grpSpPr>
        <a:xfrm>
          <a:off x="0" y="0"/>
          <a:ext cx="0" cy="0"/>
          <a:chOff x="0" y="0"/>
          <a:chExt cx="0" cy="0"/>
        </a:xfrm>
      </p:grpSpPr>
      <p:sp>
        <p:nvSpPr>
          <p:cNvPr id="272" name="Google Shape;272;g2e8abeb734c_0_0"/>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t>Did I learn what I needed to know?</a:t>
            </a:r>
            <a:endParaRPr/>
          </a:p>
        </p:txBody>
      </p:sp>
      <p:sp>
        <p:nvSpPr>
          <p:cNvPr id="273" name="Google Shape;273;g2e8abeb734c_0_0"/>
          <p:cNvSpPr txBox="1"/>
          <p:nvPr>
            <p:ph idx="1" type="body"/>
          </p:nvPr>
        </p:nvSpPr>
        <p:spPr>
          <a:xfrm>
            <a:off x="838200" y="1567700"/>
            <a:ext cx="10515600" cy="51267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SzPts val="1800"/>
              <a:buNone/>
            </a:pPr>
            <a:r>
              <a:t/>
            </a:r>
            <a:endParaRPr/>
          </a:p>
          <a:p>
            <a:pPr indent="-342900" lvl="0" marL="457200" rtl="0" algn="l">
              <a:lnSpc>
                <a:spcPct val="115000"/>
              </a:lnSpc>
              <a:spcBef>
                <a:spcPts val="0"/>
              </a:spcBef>
              <a:spcAft>
                <a:spcPts val="0"/>
              </a:spcAft>
              <a:buSzPts val="1800"/>
              <a:buChar char="•"/>
            </a:pPr>
            <a:r>
              <a:rPr lang="en-US"/>
              <a:t>Please complete the Evaluation Form for this module</a:t>
            </a:r>
            <a:endParaRPr/>
          </a:p>
          <a:p>
            <a:pPr indent="-342900" lvl="0" marL="457200" rtl="0" algn="l">
              <a:lnSpc>
                <a:spcPct val="115000"/>
              </a:lnSpc>
              <a:spcBef>
                <a:spcPts val="0"/>
              </a:spcBef>
              <a:spcAft>
                <a:spcPts val="0"/>
              </a:spcAft>
              <a:buSzPts val="1800"/>
              <a:buChar char="•"/>
            </a:pPr>
            <a:r>
              <a:rPr lang="en-US"/>
              <a:t>This will help us make sure that your needs have been met, and that future training modules will be useful to you</a:t>
            </a:r>
            <a:endParaRPr/>
          </a:p>
          <a:p>
            <a:pPr indent="-342900" lvl="0" marL="457200" rtl="0" algn="l">
              <a:lnSpc>
                <a:spcPct val="115000"/>
              </a:lnSpc>
              <a:spcBef>
                <a:spcPts val="0"/>
              </a:spcBef>
              <a:spcAft>
                <a:spcPts val="0"/>
              </a:spcAft>
              <a:buSzPts val="1800"/>
              <a:buChar char="•"/>
            </a:pPr>
            <a:r>
              <a:rPr lang="en-US"/>
              <a:t>Are there any other topics in this area for which you would like information?</a:t>
            </a:r>
            <a:endParaRPr/>
          </a:p>
          <a:p>
            <a:pPr indent="0" lvl="0" marL="457200" rtl="0" algn="l">
              <a:lnSpc>
                <a:spcPct val="90000"/>
              </a:lnSpc>
              <a:spcBef>
                <a:spcPts val="0"/>
              </a:spcBef>
              <a:spcAft>
                <a:spcPts val="0"/>
              </a:spcAft>
              <a:buSzPts val="1800"/>
              <a:buNone/>
            </a:pPr>
            <a:r>
              <a:t/>
            </a:r>
            <a:endParaRPr/>
          </a:p>
          <a:p>
            <a:pPr indent="0" lvl="0" marL="0" rtl="0" algn="ctr">
              <a:lnSpc>
                <a:spcPct val="90000"/>
              </a:lnSpc>
              <a:spcBef>
                <a:spcPts val="0"/>
              </a:spcBef>
              <a:spcAft>
                <a:spcPts val="0"/>
              </a:spcAft>
              <a:buSzPts val="1800"/>
              <a:buNone/>
            </a:pPr>
            <a:r>
              <a:rPr b="1" lang="en-US" sz="3800"/>
              <a:t>Thank you for for your participation</a:t>
            </a:r>
            <a:endParaRPr b="1" sz="38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 name="Shape 99"/>
        <p:cNvGrpSpPr/>
        <p:nvPr/>
      </p:nvGrpSpPr>
      <p:grpSpPr>
        <a:xfrm>
          <a:off x="0" y="0"/>
          <a:ext cx="0" cy="0"/>
          <a:chOff x="0" y="0"/>
          <a:chExt cx="0" cy="0"/>
        </a:xfrm>
      </p:grpSpPr>
      <p:sp>
        <p:nvSpPr>
          <p:cNvPr id="100" name="Google Shape;100;g216db1dc229_0_0"/>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1800"/>
              <a:buNone/>
            </a:pPr>
            <a:r>
              <a:rPr lang="en-US" sz="3300"/>
              <a:t>The agenda for this session</a:t>
            </a:r>
            <a:endParaRPr sz="5900"/>
          </a:p>
        </p:txBody>
      </p:sp>
      <p:sp>
        <p:nvSpPr>
          <p:cNvPr id="101" name="Google Shape;101;g216db1dc229_0_0"/>
          <p:cNvSpPr txBox="1"/>
          <p:nvPr>
            <p:ph idx="1" type="body"/>
          </p:nvPr>
        </p:nvSpPr>
        <p:spPr>
          <a:xfrm>
            <a:off x="838200" y="1355175"/>
            <a:ext cx="10515600" cy="4110900"/>
          </a:xfrm>
          <a:prstGeom prst="rect">
            <a:avLst/>
          </a:prstGeom>
          <a:noFill/>
          <a:ln>
            <a:noFill/>
          </a:ln>
        </p:spPr>
        <p:txBody>
          <a:bodyPr anchorCtr="0" anchor="t" bIns="45700" lIns="91425" spcFirstLastPara="1" rIns="91425" wrap="square" tIns="45700">
            <a:noAutofit/>
          </a:bodyPr>
          <a:lstStyle/>
          <a:p>
            <a:pPr indent="0" lvl="0" marL="0" rtl="0" algn="l">
              <a:lnSpc>
                <a:spcPct val="107916"/>
              </a:lnSpc>
              <a:spcBef>
                <a:spcPts val="0"/>
              </a:spcBef>
              <a:spcAft>
                <a:spcPts val="0"/>
              </a:spcAft>
              <a:buClr>
                <a:schemeClr val="dk1"/>
              </a:buClr>
              <a:buSzPts val="1100"/>
              <a:buFont typeface="Arial"/>
              <a:buNone/>
            </a:pPr>
            <a:r>
              <a:rPr lang="en-US" sz="2700"/>
              <a:t>Review key aspects of marketing</a:t>
            </a:r>
            <a:endParaRPr sz="2700"/>
          </a:p>
          <a:p>
            <a:pPr indent="0" lvl="0" marL="0" rtl="0" algn="l">
              <a:lnSpc>
                <a:spcPct val="107916"/>
              </a:lnSpc>
              <a:spcBef>
                <a:spcPts val="800"/>
              </a:spcBef>
              <a:spcAft>
                <a:spcPts val="0"/>
              </a:spcAft>
              <a:buClr>
                <a:schemeClr val="dk1"/>
              </a:buClr>
              <a:buSzPts val="1100"/>
              <a:buFont typeface="Arial"/>
              <a:buNone/>
            </a:pPr>
            <a:r>
              <a:rPr lang="en-US" sz="2700"/>
              <a:t>Develop a marketing strategy that will help sustain/grow your enterprise</a:t>
            </a:r>
            <a:endParaRPr sz="2700"/>
          </a:p>
          <a:p>
            <a:pPr indent="0" lvl="0" marL="0" rtl="0" algn="l">
              <a:lnSpc>
                <a:spcPct val="107916"/>
              </a:lnSpc>
              <a:spcBef>
                <a:spcPts val="800"/>
              </a:spcBef>
              <a:spcAft>
                <a:spcPts val="0"/>
              </a:spcAft>
              <a:buClr>
                <a:schemeClr val="dk1"/>
              </a:buClr>
              <a:buSzPts val="1100"/>
              <a:buFont typeface="Arial"/>
              <a:buNone/>
            </a:pPr>
            <a:r>
              <a:rPr lang="en-US" sz="2700"/>
              <a:t>Build skills and confidence to develop marketing strategy</a:t>
            </a:r>
            <a:endParaRPr sz="2700"/>
          </a:p>
          <a:p>
            <a:pPr indent="0" lvl="0" marL="0" rtl="0" algn="l">
              <a:lnSpc>
                <a:spcPct val="107916"/>
              </a:lnSpc>
              <a:spcBef>
                <a:spcPts val="800"/>
              </a:spcBef>
              <a:spcAft>
                <a:spcPts val="0"/>
              </a:spcAft>
              <a:buClr>
                <a:schemeClr val="dk1"/>
              </a:buClr>
              <a:buSzPts val="1100"/>
              <a:buFont typeface="Arial"/>
              <a:buNone/>
            </a:pPr>
            <a:r>
              <a:t/>
            </a:r>
            <a:endParaRPr sz="2700"/>
          </a:p>
          <a:p>
            <a:pPr indent="0" lvl="0" marL="0" rtl="0" algn="l">
              <a:lnSpc>
                <a:spcPct val="107916"/>
              </a:lnSpc>
              <a:spcBef>
                <a:spcPts val="800"/>
              </a:spcBef>
              <a:spcAft>
                <a:spcPts val="0"/>
              </a:spcAft>
              <a:buClr>
                <a:schemeClr val="dk1"/>
              </a:buClr>
              <a:buSzPts val="1100"/>
              <a:buFont typeface="Arial"/>
              <a:buNone/>
            </a:pPr>
            <a:r>
              <a:rPr lang="en-US" sz="2700"/>
              <a:t>Before we start:</a:t>
            </a:r>
            <a:endParaRPr sz="2700"/>
          </a:p>
          <a:p>
            <a:pPr indent="0" lvl="0" marL="0" rtl="0" algn="l">
              <a:lnSpc>
                <a:spcPct val="107916"/>
              </a:lnSpc>
              <a:spcBef>
                <a:spcPts val="800"/>
              </a:spcBef>
              <a:spcAft>
                <a:spcPts val="800"/>
              </a:spcAft>
              <a:buClr>
                <a:schemeClr val="dk1"/>
              </a:buClr>
              <a:buSzPts val="1100"/>
              <a:buFont typeface="Arial"/>
              <a:buNone/>
            </a:pPr>
            <a:r>
              <a:rPr lang="en-US" sz="2700" u="sng"/>
              <a:t>What are your questions about marketing and developing a market strategy? Jot them down and if they are not addressed in this module, besure to engage one of your team members.</a:t>
            </a:r>
            <a:endParaRPr sz="270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 name="Shape 106"/>
        <p:cNvGrpSpPr/>
        <p:nvPr/>
      </p:nvGrpSpPr>
      <p:grpSpPr>
        <a:xfrm>
          <a:off x="0" y="0"/>
          <a:ext cx="0" cy="0"/>
          <a:chOff x="0" y="0"/>
          <a:chExt cx="0" cy="0"/>
        </a:xfrm>
      </p:grpSpPr>
      <p:sp>
        <p:nvSpPr>
          <p:cNvPr id="107" name="Google Shape;107;g1c5f8ea1142_0_27"/>
          <p:cNvSpPr txBox="1"/>
          <p:nvPr>
            <p:ph type="title"/>
          </p:nvPr>
        </p:nvSpPr>
        <p:spPr>
          <a:xfrm>
            <a:off x="812800" y="365125"/>
            <a:ext cx="105411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1100"/>
              <a:buFont typeface="Arial"/>
              <a:buNone/>
            </a:pPr>
            <a:r>
              <a:rPr lang="en-US" sz="3300"/>
              <a:t>First step we should review the basics of marketing</a:t>
            </a:r>
            <a:endParaRPr b="1" sz="6800"/>
          </a:p>
        </p:txBody>
      </p:sp>
      <p:sp>
        <p:nvSpPr>
          <p:cNvPr id="108" name="Google Shape;108;g1c5f8ea1142_0_27"/>
          <p:cNvSpPr txBox="1"/>
          <p:nvPr>
            <p:ph idx="1" type="body"/>
          </p:nvPr>
        </p:nvSpPr>
        <p:spPr>
          <a:xfrm>
            <a:off x="597875" y="1424700"/>
            <a:ext cx="10908600" cy="5181300"/>
          </a:xfrm>
          <a:prstGeom prst="rect">
            <a:avLst/>
          </a:prstGeom>
          <a:noFill/>
          <a:ln>
            <a:noFill/>
          </a:ln>
        </p:spPr>
        <p:txBody>
          <a:bodyPr anchorCtr="0" anchor="t" bIns="45700" lIns="91425" spcFirstLastPara="1" rIns="91425" wrap="square" tIns="45700">
            <a:noAutofit/>
          </a:bodyPr>
          <a:lstStyle/>
          <a:p>
            <a:pPr indent="-406400" lvl="0" marL="457200" rtl="0" algn="l">
              <a:lnSpc>
                <a:spcPct val="100000"/>
              </a:lnSpc>
              <a:spcBef>
                <a:spcPts val="0"/>
              </a:spcBef>
              <a:spcAft>
                <a:spcPts val="0"/>
              </a:spcAft>
              <a:buSzPts val="2800"/>
              <a:buFont typeface="Calibri"/>
              <a:buAutoNum type="arabicPeriod"/>
            </a:pPr>
            <a:r>
              <a:rPr lang="en-US"/>
              <a:t>Components: Product, Price, Place, and Promotion (the “4 Ps”)</a:t>
            </a:r>
            <a:endParaRPr/>
          </a:p>
          <a:p>
            <a:pPr indent="-406400" lvl="0" marL="457200" rtl="0" algn="l">
              <a:lnSpc>
                <a:spcPct val="100000"/>
              </a:lnSpc>
              <a:spcBef>
                <a:spcPts val="0"/>
              </a:spcBef>
              <a:spcAft>
                <a:spcPts val="0"/>
              </a:spcAft>
              <a:buSzPts val="2800"/>
              <a:buFont typeface="Calibri"/>
              <a:buAutoNum type="arabicPeriod"/>
            </a:pPr>
            <a:r>
              <a:rPr lang="en-US"/>
              <a:t>Understand your situation:</a:t>
            </a:r>
            <a:endParaRPr/>
          </a:p>
          <a:p>
            <a:pPr indent="-406400" lvl="1" marL="914400" rtl="0" algn="l">
              <a:lnSpc>
                <a:spcPct val="100000"/>
              </a:lnSpc>
              <a:spcBef>
                <a:spcPts val="0"/>
              </a:spcBef>
              <a:spcAft>
                <a:spcPts val="0"/>
              </a:spcAft>
              <a:buSzPts val="2800"/>
              <a:buFont typeface="Calibri"/>
              <a:buAutoNum type="alphaLcPeriod"/>
            </a:pPr>
            <a:r>
              <a:rPr lang="en-US" sz="2800"/>
              <a:t>Your production capacity (now and planned)</a:t>
            </a:r>
            <a:endParaRPr sz="2800"/>
          </a:p>
          <a:p>
            <a:pPr indent="-406400" lvl="1" marL="914400" rtl="0" algn="l">
              <a:lnSpc>
                <a:spcPct val="80000"/>
              </a:lnSpc>
              <a:spcBef>
                <a:spcPts val="500"/>
              </a:spcBef>
              <a:spcAft>
                <a:spcPts val="0"/>
              </a:spcAft>
              <a:buSzPts val="2800"/>
              <a:buAutoNum type="alphaLcPeriod"/>
            </a:pPr>
            <a:r>
              <a:rPr lang="en-US" sz="2800"/>
              <a:t>Product sold (package, size, prices)?</a:t>
            </a:r>
            <a:endParaRPr sz="2800"/>
          </a:p>
          <a:p>
            <a:pPr indent="-406400" lvl="1" marL="914400" rtl="0" algn="l">
              <a:lnSpc>
                <a:spcPct val="80000"/>
              </a:lnSpc>
              <a:spcBef>
                <a:spcPts val="500"/>
              </a:spcBef>
              <a:spcAft>
                <a:spcPts val="0"/>
              </a:spcAft>
              <a:buSzPts val="2800"/>
              <a:buAutoNum type="alphaLcPeriod"/>
            </a:pPr>
            <a:r>
              <a:rPr lang="en-US" sz="2800"/>
              <a:t>What are your current markets?</a:t>
            </a:r>
            <a:endParaRPr sz="2800"/>
          </a:p>
          <a:p>
            <a:pPr indent="-406400" lvl="1" marL="914400" rtl="0" algn="l">
              <a:lnSpc>
                <a:spcPct val="80000"/>
              </a:lnSpc>
              <a:spcBef>
                <a:spcPts val="500"/>
              </a:spcBef>
              <a:spcAft>
                <a:spcPts val="0"/>
              </a:spcAft>
              <a:buSzPts val="2800"/>
              <a:buAutoNum type="alphaLcPeriod"/>
            </a:pPr>
            <a:r>
              <a:rPr lang="en-US" sz="2800"/>
              <a:t>Current marketing and promotional efforts?</a:t>
            </a:r>
            <a:endParaRPr sz="2800"/>
          </a:p>
          <a:p>
            <a:pPr indent="-406400" lvl="0" marL="457200" rtl="0" algn="l">
              <a:lnSpc>
                <a:spcPct val="100000"/>
              </a:lnSpc>
              <a:spcBef>
                <a:spcPts val="0"/>
              </a:spcBef>
              <a:spcAft>
                <a:spcPts val="0"/>
              </a:spcAft>
              <a:buSzPts val="2800"/>
              <a:buFont typeface="Calibri"/>
              <a:buAutoNum type="arabicPeriod"/>
            </a:pPr>
            <a:r>
              <a:rPr lang="en-US"/>
              <a:t>Develop a market plan</a:t>
            </a:r>
            <a:endParaRPr/>
          </a:p>
          <a:p>
            <a:pPr indent="-406400" lvl="1" marL="914400" rtl="0" algn="l">
              <a:lnSpc>
                <a:spcPct val="100000"/>
              </a:lnSpc>
              <a:spcBef>
                <a:spcPts val="0"/>
              </a:spcBef>
              <a:spcAft>
                <a:spcPts val="0"/>
              </a:spcAft>
              <a:buSzPts val="2800"/>
              <a:buFont typeface="Calibri"/>
              <a:buAutoNum type="alphaLcPeriod"/>
            </a:pPr>
            <a:r>
              <a:rPr lang="en-US" sz="2800"/>
              <a:t>What are the components of a marketing plan?</a:t>
            </a:r>
            <a:endParaRPr sz="2800"/>
          </a:p>
          <a:p>
            <a:pPr indent="-406400" lvl="1" marL="914400" rtl="0" algn="l">
              <a:lnSpc>
                <a:spcPct val="100000"/>
              </a:lnSpc>
              <a:spcBef>
                <a:spcPts val="0"/>
              </a:spcBef>
              <a:spcAft>
                <a:spcPts val="0"/>
              </a:spcAft>
              <a:buSzPts val="2800"/>
              <a:buFont typeface="Calibri"/>
              <a:buAutoNum type="alphaLcPeriod"/>
            </a:pPr>
            <a:r>
              <a:rPr lang="en-US" sz="2800"/>
              <a:t>What marketing data is needed/appropriate? and Where will you find it?</a:t>
            </a:r>
            <a:endParaRPr sz="2800"/>
          </a:p>
          <a:p>
            <a:pPr indent="-406400" lvl="1" marL="914400" rtl="0" algn="l">
              <a:lnSpc>
                <a:spcPct val="80000"/>
              </a:lnSpc>
              <a:spcBef>
                <a:spcPts val="500"/>
              </a:spcBef>
              <a:spcAft>
                <a:spcPts val="0"/>
              </a:spcAft>
              <a:buSzPts val="2800"/>
              <a:buAutoNum type="alphaLcPeriod"/>
            </a:pPr>
            <a:r>
              <a:rPr lang="en-US" sz="2800"/>
              <a:t>What resources and assistance can you access?</a:t>
            </a:r>
            <a:endParaRPr sz="2800"/>
          </a:p>
          <a:p>
            <a:pPr indent="0" lvl="0" marL="0" rtl="0" algn="l">
              <a:lnSpc>
                <a:spcPct val="90000"/>
              </a:lnSpc>
              <a:spcBef>
                <a:spcPts val="1000"/>
              </a:spcBef>
              <a:spcAft>
                <a:spcPts val="0"/>
              </a:spcAft>
              <a:buSzPts val="1800"/>
              <a:buNone/>
            </a:pPr>
            <a:r>
              <a:t/>
            </a:r>
            <a:endParaRPr sz="370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13" name="Shape 113"/>
        <p:cNvGrpSpPr/>
        <p:nvPr/>
      </p:nvGrpSpPr>
      <p:grpSpPr>
        <a:xfrm>
          <a:off x="0" y="0"/>
          <a:ext cx="0" cy="0"/>
          <a:chOff x="0" y="0"/>
          <a:chExt cx="0" cy="0"/>
        </a:xfrm>
      </p:grpSpPr>
      <p:sp>
        <p:nvSpPr>
          <p:cNvPr id="114" name="Google Shape;114;g1c35c11968e_0_6"/>
          <p:cNvSpPr/>
          <p:nvPr/>
        </p:nvSpPr>
        <p:spPr>
          <a:xfrm>
            <a:off x="-44225" y="0"/>
            <a:ext cx="12189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15" name="Google Shape;115;g1c35c11968e_0_6"/>
          <p:cNvSpPr txBox="1"/>
          <p:nvPr>
            <p:ph type="title"/>
          </p:nvPr>
        </p:nvSpPr>
        <p:spPr>
          <a:xfrm>
            <a:off x="838200" y="517525"/>
            <a:ext cx="105156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5400"/>
              <a:buFont typeface="Calibri"/>
              <a:buNone/>
            </a:pPr>
            <a:r>
              <a:rPr lang="en-US" sz="5400"/>
              <a:t>Objectives for this module:</a:t>
            </a:r>
            <a:endParaRPr/>
          </a:p>
        </p:txBody>
      </p:sp>
      <p:sp>
        <p:nvSpPr>
          <p:cNvPr id="116" name="Google Shape;116;g1c35c11968e_0_6"/>
          <p:cNvSpPr/>
          <p:nvPr/>
        </p:nvSpPr>
        <p:spPr>
          <a:xfrm>
            <a:off x="838200" y="1865313"/>
            <a:ext cx="10424160" cy="18288"/>
          </a:xfrm>
          <a:custGeom>
            <a:rect b="b" l="l" r="r" t="t"/>
            <a:pathLst>
              <a:path extrusionOk="0" fill="none" h="18288" w="10424160">
                <a:moveTo>
                  <a:pt x="0" y="0"/>
                </a:moveTo>
                <a:cubicBezTo>
                  <a:pt x="251416" y="-3874"/>
                  <a:pt x="479411" y="-20508"/>
                  <a:pt x="903427" y="0"/>
                </a:cubicBezTo>
                <a:cubicBezTo>
                  <a:pt x="1327443" y="20508"/>
                  <a:pt x="1177990" y="-7387"/>
                  <a:pt x="1389888" y="0"/>
                </a:cubicBezTo>
                <a:cubicBezTo>
                  <a:pt x="1601786" y="7387"/>
                  <a:pt x="1928602" y="-6697"/>
                  <a:pt x="2189074" y="0"/>
                </a:cubicBezTo>
                <a:cubicBezTo>
                  <a:pt x="2449546" y="6697"/>
                  <a:pt x="2440085" y="-21144"/>
                  <a:pt x="2675534" y="0"/>
                </a:cubicBezTo>
                <a:cubicBezTo>
                  <a:pt x="2910983" y="21144"/>
                  <a:pt x="3026158" y="-11124"/>
                  <a:pt x="3370478" y="0"/>
                </a:cubicBezTo>
                <a:cubicBezTo>
                  <a:pt x="3714798" y="11124"/>
                  <a:pt x="3864539" y="-10660"/>
                  <a:pt x="4169664" y="0"/>
                </a:cubicBezTo>
                <a:cubicBezTo>
                  <a:pt x="4474789" y="10660"/>
                  <a:pt x="4471218" y="16488"/>
                  <a:pt x="4551883" y="0"/>
                </a:cubicBezTo>
                <a:cubicBezTo>
                  <a:pt x="4632548" y="-16488"/>
                  <a:pt x="4786830" y="7986"/>
                  <a:pt x="4934102" y="0"/>
                </a:cubicBezTo>
                <a:cubicBezTo>
                  <a:pt x="5081374" y="-7986"/>
                  <a:pt x="5575881" y="-33003"/>
                  <a:pt x="5837530" y="0"/>
                </a:cubicBezTo>
                <a:cubicBezTo>
                  <a:pt x="6099179" y="33003"/>
                  <a:pt x="6305895" y="14170"/>
                  <a:pt x="6532474" y="0"/>
                </a:cubicBezTo>
                <a:cubicBezTo>
                  <a:pt x="6759053" y="-14170"/>
                  <a:pt x="6726707" y="16121"/>
                  <a:pt x="6914693" y="0"/>
                </a:cubicBezTo>
                <a:cubicBezTo>
                  <a:pt x="7102679" y="-16121"/>
                  <a:pt x="7397857" y="32594"/>
                  <a:pt x="7609637" y="0"/>
                </a:cubicBezTo>
                <a:cubicBezTo>
                  <a:pt x="7821417" y="-32594"/>
                  <a:pt x="8141235" y="-3745"/>
                  <a:pt x="8513064" y="0"/>
                </a:cubicBezTo>
                <a:cubicBezTo>
                  <a:pt x="8884893" y="3745"/>
                  <a:pt x="8877548" y="3359"/>
                  <a:pt x="9103766" y="0"/>
                </a:cubicBezTo>
                <a:cubicBezTo>
                  <a:pt x="9329984" y="-3359"/>
                  <a:pt x="9545570" y="-17843"/>
                  <a:pt x="9694469" y="0"/>
                </a:cubicBezTo>
                <a:cubicBezTo>
                  <a:pt x="9843368" y="17843"/>
                  <a:pt x="10162477" y="-1217"/>
                  <a:pt x="10424160" y="0"/>
                </a:cubicBezTo>
                <a:cubicBezTo>
                  <a:pt x="10424498" y="7640"/>
                  <a:pt x="10423710" y="11289"/>
                  <a:pt x="10424160" y="18288"/>
                </a:cubicBezTo>
                <a:cubicBezTo>
                  <a:pt x="10184680" y="20716"/>
                  <a:pt x="10034768" y="-9357"/>
                  <a:pt x="9729216" y="18288"/>
                </a:cubicBezTo>
                <a:cubicBezTo>
                  <a:pt x="9423664" y="45933"/>
                  <a:pt x="9309220" y="36372"/>
                  <a:pt x="8930030" y="18288"/>
                </a:cubicBezTo>
                <a:cubicBezTo>
                  <a:pt x="8550840" y="204"/>
                  <a:pt x="8513376" y="34707"/>
                  <a:pt x="8130845" y="18288"/>
                </a:cubicBezTo>
                <a:cubicBezTo>
                  <a:pt x="7748315" y="1869"/>
                  <a:pt x="7864674" y="19659"/>
                  <a:pt x="7644384" y="18288"/>
                </a:cubicBezTo>
                <a:cubicBezTo>
                  <a:pt x="7424094" y="16917"/>
                  <a:pt x="6947001" y="55680"/>
                  <a:pt x="6740957" y="18288"/>
                </a:cubicBezTo>
                <a:cubicBezTo>
                  <a:pt x="6534913" y="-19104"/>
                  <a:pt x="6313809" y="33391"/>
                  <a:pt x="6046013" y="18288"/>
                </a:cubicBezTo>
                <a:cubicBezTo>
                  <a:pt x="5778217" y="3185"/>
                  <a:pt x="5786775" y="1439"/>
                  <a:pt x="5663794" y="18288"/>
                </a:cubicBezTo>
                <a:cubicBezTo>
                  <a:pt x="5540813" y="35137"/>
                  <a:pt x="5204724" y="25434"/>
                  <a:pt x="4968850" y="18288"/>
                </a:cubicBezTo>
                <a:cubicBezTo>
                  <a:pt x="4732976" y="11142"/>
                  <a:pt x="4559928" y="34568"/>
                  <a:pt x="4378147" y="18288"/>
                </a:cubicBezTo>
                <a:cubicBezTo>
                  <a:pt x="4196366" y="2008"/>
                  <a:pt x="3992200" y="35409"/>
                  <a:pt x="3787445" y="18288"/>
                </a:cubicBezTo>
                <a:cubicBezTo>
                  <a:pt x="3582690" y="1167"/>
                  <a:pt x="3488876" y="-7583"/>
                  <a:pt x="3196742" y="18288"/>
                </a:cubicBezTo>
                <a:cubicBezTo>
                  <a:pt x="2904608" y="44159"/>
                  <a:pt x="2729828" y="45906"/>
                  <a:pt x="2606040" y="18288"/>
                </a:cubicBezTo>
                <a:cubicBezTo>
                  <a:pt x="2482252" y="-9330"/>
                  <a:pt x="2000672" y="-5498"/>
                  <a:pt x="1806854" y="18288"/>
                </a:cubicBezTo>
                <a:cubicBezTo>
                  <a:pt x="1613036" y="42074"/>
                  <a:pt x="1310933" y="-4240"/>
                  <a:pt x="1111910" y="18288"/>
                </a:cubicBezTo>
                <a:cubicBezTo>
                  <a:pt x="912887" y="40816"/>
                  <a:pt x="891560" y="1701"/>
                  <a:pt x="729691" y="18288"/>
                </a:cubicBezTo>
                <a:cubicBezTo>
                  <a:pt x="567822" y="34875"/>
                  <a:pt x="203025" y="34462"/>
                  <a:pt x="0" y="18288"/>
                </a:cubicBezTo>
                <a:cubicBezTo>
                  <a:pt x="-82" y="11708"/>
                  <a:pt x="-178" y="8956"/>
                  <a:pt x="0" y="0"/>
                </a:cubicBezTo>
                <a:close/>
              </a:path>
              <a:path extrusionOk="0" h="18288" w="10424160">
                <a:moveTo>
                  <a:pt x="0" y="0"/>
                </a:moveTo>
                <a:cubicBezTo>
                  <a:pt x="119910" y="17195"/>
                  <a:pt x="345032" y="1652"/>
                  <a:pt x="590702" y="0"/>
                </a:cubicBezTo>
                <a:cubicBezTo>
                  <a:pt x="836372" y="-1652"/>
                  <a:pt x="830717" y="-10944"/>
                  <a:pt x="972922" y="0"/>
                </a:cubicBezTo>
                <a:cubicBezTo>
                  <a:pt x="1115127" y="10944"/>
                  <a:pt x="1638708" y="17269"/>
                  <a:pt x="1876349" y="0"/>
                </a:cubicBezTo>
                <a:cubicBezTo>
                  <a:pt x="2113990" y="-17269"/>
                  <a:pt x="2263529" y="27642"/>
                  <a:pt x="2467051" y="0"/>
                </a:cubicBezTo>
                <a:cubicBezTo>
                  <a:pt x="2670573" y="-27642"/>
                  <a:pt x="2867743" y="-1552"/>
                  <a:pt x="3057754" y="0"/>
                </a:cubicBezTo>
                <a:cubicBezTo>
                  <a:pt x="3247765" y="1552"/>
                  <a:pt x="3729099" y="45169"/>
                  <a:pt x="3961181" y="0"/>
                </a:cubicBezTo>
                <a:cubicBezTo>
                  <a:pt x="4193263" y="-45169"/>
                  <a:pt x="4313735" y="4067"/>
                  <a:pt x="4447642" y="0"/>
                </a:cubicBezTo>
                <a:cubicBezTo>
                  <a:pt x="4581549" y="-4067"/>
                  <a:pt x="5123626" y="11867"/>
                  <a:pt x="5351069" y="0"/>
                </a:cubicBezTo>
                <a:cubicBezTo>
                  <a:pt x="5578512" y="-11867"/>
                  <a:pt x="6044105" y="-19983"/>
                  <a:pt x="6254496" y="0"/>
                </a:cubicBezTo>
                <a:cubicBezTo>
                  <a:pt x="6464887" y="19983"/>
                  <a:pt x="6664731" y="4232"/>
                  <a:pt x="6949440" y="0"/>
                </a:cubicBezTo>
                <a:cubicBezTo>
                  <a:pt x="7234149" y="-4232"/>
                  <a:pt x="7497205" y="28731"/>
                  <a:pt x="7852867" y="0"/>
                </a:cubicBezTo>
                <a:cubicBezTo>
                  <a:pt x="8208529" y="-28731"/>
                  <a:pt x="8287556" y="2616"/>
                  <a:pt x="8443570" y="0"/>
                </a:cubicBezTo>
                <a:cubicBezTo>
                  <a:pt x="8599584" y="-2616"/>
                  <a:pt x="8871283" y="-14113"/>
                  <a:pt x="9034272" y="0"/>
                </a:cubicBezTo>
                <a:cubicBezTo>
                  <a:pt x="9197261" y="14113"/>
                  <a:pt x="9604978" y="-35623"/>
                  <a:pt x="9833458" y="0"/>
                </a:cubicBezTo>
                <a:cubicBezTo>
                  <a:pt x="10061938" y="35623"/>
                  <a:pt x="10231944" y="-8194"/>
                  <a:pt x="10424160" y="0"/>
                </a:cubicBezTo>
                <a:cubicBezTo>
                  <a:pt x="10424285" y="4395"/>
                  <a:pt x="10424085" y="9776"/>
                  <a:pt x="10424160" y="18288"/>
                </a:cubicBezTo>
                <a:cubicBezTo>
                  <a:pt x="10058736" y="-5772"/>
                  <a:pt x="9942989" y="-18764"/>
                  <a:pt x="9624974" y="18288"/>
                </a:cubicBezTo>
                <a:cubicBezTo>
                  <a:pt x="9306959" y="55340"/>
                  <a:pt x="9229263" y="24995"/>
                  <a:pt x="8930030" y="18288"/>
                </a:cubicBezTo>
                <a:cubicBezTo>
                  <a:pt x="8630797" y="11581"/>
                  <a:pt x="8647263" y="10931"/>
                  <a:pt x="8547811" y="18288"/>
                </a:cubicBezTo>
                <a:cubicBezTo>
                  <a:pt x="8448359" y="25645"/>
                  <a:pt x="8173221" y="219"/>
                  <a:pt x="8061350" y="18288"/>
                </a:cubicBezTo>
                <a:cubicBezTo>
                  <a:pt x="7949479" y="36357"/>
                  <a:pt x="7437002" y="17516"/>
                  <a:pt x="7157923" y="18288"/>
                </a:cubicBezTo>
                <a:cubicBezTo>
                  <a:pt x="6878844" y="19060"/>
                  <a:pt x="6610241" y="8864"/>
                  <a:pt x="6462979" y="18288"/>
                </a:cubicBezTo>
                <a:cubicBezTo>
                  <a:pt x="6315717" y="27712"/>
                  <a:pt x="6124879" y="4989"/>
                  <a:pt x="5976518" y="18288"/>
                </a:cubicBezTo>
                <a:cubicBezTo>
                  <a:pt x="5828157" y="31587"/>
                  <a:pt x="5566880" y="7112"/>
                  <a:pt x="5281574" y="18288"/>
                </a:cubicBezTo>
                <a:cubicBezTo>
                  <a:pt x="4996268" y="29464"/>
                  <a:pt x="5085614" y="20493"/>
                  <a:pt x="4899355" y="18288"/>
                </a:cubicBezTo>
                <a:cubicBezTo>
                  <a:pt x="4713096" y="16083"/>
                  <a:pt x="4606138" y="34359"/>
                  <a:pt x="4517136" y="18288"/>
                </a:cubicBezTo>
                <a:cubicBezTo>
                  <a:pt x="4428134" y="2217"/>
                  <a:pt x="4125335" y="52414"/>
                  <a:pt x="3822192" y="18288"/>
                </a:cubicBezTo>
                <a:cubicBezTo>
                  <a:pt x="3519049" y="-15838"/>
                  <a:pt x="3453132" y="3859"/>
                  <a:pt x="3335731" y="18288"/>
                </a:cubicBezTo>
                <a:cubicBezTo>
                  <a:pt x="3218330" y="32717"/>
                  <a:pt x="2718749" y="-13936"/>
                  <a:pt x="2536546" y="18288"/>
                </a:cubicBezTo>
                <a:cubicBezTo>
                  <a:pt x="2354343" y="50512"/>
                  <a:pt x="2190669" y="3238"/>
                  <a:pt x="2050085" y="18288"/>
                </a:cubicBezTo>
                <a:cubicBezTo>
                  <a:pt x="1909501" y="33338"/>
                  <a:pt x="1520975" y="3062"/>
                  <a:pt x="1250899" y="18288"/>
                </a:cubicBezTo>
                <a:cubicBezTo>
                  <a:pt x="980823" y="33514"/>
                  <a:pt x="992936" y="28036"/>
                  <a:pt x="868680" y="18288"/>
                </a:cubicBezTo>
                <a:cubicBezTo>
                  <a:pt x="744424" y="8540"/>
                  <a:pt x="230364" y="33365"/>
                  <a:pt x="0" y="18288"/>
                </a:cubicBezTo>
                <a:cubicBezTo>
                  <a:pt x="-504" y="12101"/>
                  <a:pt x="-591" y="7719"/>
                  <a:pt x="0" y="0"/>
                </a:cubicBezTo>
                <a:close/>
              </a:path>
            </a:pathLst>
          </a:custGeom>
          <a:solidFill>
            <a:schemeClr val="accent2"/>
          </a:solidFill>
          <a:ln cap="rnd" cmpd="sng" w="41275">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grpSp>
        <p:nvGrpSpPr>
          <p:cNvPr id="117" name="Google Shape;117;g1c35c11968e_0_6"/>
          <p:cNvGrpSpPr/>
          <p:nvPr/>
        </p:nvGrpSpPr>
        <p:grpSpPr>
          <a:xfrm>
            <a:off x="841280" y="2491686"/>
            <a:ext cx="10509483" cy="3421800"/>
            <a:chOff x="3080" y="263599"/>
            <a:chExt cx="10509483" cy="3421800"/>
          </a:xfrm>
        </p:grpSpPr>
        <p:sp>
          <p:nvSpPr>
            <p:cNvPr id="118" name="Google Shape;118;g1c35c11968e_0_6"/>
            <p:cNvSpPr/>
            <p:nvPr/>
          </p:nvSpPr>
          <p:spPr>
            <a:xfrm>
              <a:off x="3080" y="263599"/>
              <a:ext cx="2444100" cy="3421800"/>
            </a:xfrm>
            <a:prstGeom prst="rect">
              <a:avLst/>
            </a:prstGeom>
            <a:solidFill>
              <a:srgbClr val="CFDEEF">
                <a:alpha val="88627"/>
              </a:srgbClr>
            </a:solidFill>
            <a:ln cap="flat" cmpd="sng" w="12700">
              <a:solidFill>
                <a:srgbClr val="CFDEEF">
                  <a:alpha val="88627"/>
                </a:srgbClr>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9" name="Google Shape;119;g1c35c11968e_0_6"/>
            <p:cNvSpPr txBox="1"/>
            <p:nvPr/>
          </p:nvSpPr>
          <p:spPr>
            <a:xfrm>
              <a:off x="3080" y="1481886"/>
              <a:ext cx="2444100" cy="2052900"/>
            </a:xfrm>
            <a:prstGeom prst="rect">
              <a:avLst/>
            </a:prstGeom>
            <a:noFill/>
            <a:ln>
              <a:noFill/>
            </a:ln>
          </p:spPr>
          <p:txBody>
            <a:bodyPr anchorCtr="0" anchor="t" bIns="330200" lIns="190525" spcFirstLastPara="1" rIns="190525" wrap="square" tIns="330200">
              <a:noAutofit/>
            </a:bodyPr>
            <a:lstStyle/>
            <a:p>
              <a:pPr indent="0" lvl="0" marL="0" marR="0" rtl="0" algn="l">
                <a:lnSpc>
                  <a:spcPct val="90000"/>
                </a:lnSpc>
                <a:spcBef>
                  <a:spcPts val="0"/>
                </a:spcBef>
                <a:spcAft>
                  <a:spcPts val="0"/>
                </a:spcAft>
                <a:buClr>
                  <a:schemeClr val="dk1"/>
                </a:buClr>
                <a:buSzPts val="1700"/>
                <a:buFont typeface="Calibri"/>
                <a:buNone/>
              </a:pPr>
              <a:r>
                <a:rPr b="0" i="0" lang="en-US" sz="2400" u="none" cap="none" strike="noStrike">
                  <a:solidFill>
                    <a:schemeClr val="dk1"/>
                  </a:solidFill>
                  <a:latin typeface="Calibri"/>
                  <a:ea typeface="Calibri"/>
                  <a:cs typeface="Calibri"/>
                  <a:sym typeface="Calibri"/>
                </a:rPr>
                <a:t>Review basic components of marketing</a:t>
              </a:r>
              <a:endParaRPr b="0" i="0" sz="2400" u="none" cap="none" strike="noStrike">
                <a:solidFill>
                  <a:schemeClr val="dk1"/>
                </a:solidFill>
                <a:latin typeface="Calibri"/>
                <a:ea typeface="Calibri"/>
                <a:cs typeface="Calibri"/>
                <a:sym typeface="Calibri"/>
              </a:endParaRPr>
            </a:p>
          </p:txBody>
        </p:sp>
        <p:sp>
          <p:nvSpPr>
            <p:cNvPr id="120" name="Google Shape;120;g1c35c11968e_0_6"/>
            <p:cNvSpPr/>
            <p:nvPr/>
          </p:nvSpPr>
          <p:spPr>
            <a:xfrm>
              <a:off x="711856" y="605766"/>
              <a:ext cx="1026600" cy="1026600"/>
            </a:xfrm>
            <a:prstGeom prst="ellipse">
              <a:avLst/>
            </a:prstGeom>
            <a:solidFill>
              <a:srgbClr val="599BD5"/>
            </a:solidFill>
            <a:ln cap="flat" cmpd="sng" w="12700">
              <a:solidFill>
                <a:srgbClr val="599BD5"/>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1" name="Google Shape;121;g1c35c11968e_0_6"/>
            <p:cNvSpPr txBox="1"/>
            <p:nvPr/>
          </p:nvSpPr>
          <p:spPr>
            <a:xfrm>
              <a:off x="862184" y="756094"/>
              <a:ext cx="725700" cy="725700"/>
            </a:xfrm>
            <a:prstGeom prst="rect">
              <a:avLst/>
            </a:prstGeom>
            <a:noFill/>
            <a:ln>
              <a:noFill/>
            </a:ln>
          </p:spPr>
          <p:txBody>
            <a:bodyPr anchorCtr="0" anchor="ctr" bIns="12700" lIns="80025" spcFirstLastPara="1" rIns="80025" wrap="square" tIns="12700">
              <a:noAutofit/>
            </a:bodyPr>
            <a:lstStyle/>
            <a:p>
              <a:pPr indent="0" lvl="0" marL="0" marR="0" rtl="0" algn="ctr">
                <a:lnSpc>
                  <a:spcPct val="90000"/>
                </a:lnSpc>
                <a:spcBef>
                  <a:spcPts val="0"/>
                </a:spcBef>
                <a:spcAft>
                  <a:spcPts val="0"/>
                </a:spcAft>
                <a:buClr>
                  <a:schemeClr val="lt1"/>
                </a:buClr>
                <a:buSzPts val="4800"/>
                <a:buFont typeface="Calibri"/>
                <a:buNone/>
              </a:pPr>
              <a:r>
                <a:rPr b="0" i="0" lang="en-US" sz="4800" u="none" cap="none" strike="noStrike">
                  <a:solidFill>
                    <a:schemeClr val="lt1"/>
                  </a:solidFill>
                  <a:latin typeface="Calibri"/>
                  <a:ea typeface="Calibri"/>
                  <a:cs typeface="Calibri"/>
                  <a:sym typeface="Calibri"/>
                </a:rPr>
                <a:t>1</a:t>
              </a:r>
              <a:endParaRPr b="0" i="0" sz="1400" u="none" cap="none" strike="noStrike">
                <a:solidFill>
                  <a:srgbClr val="000000"/>
                </a:solidFill>
                <a:latin typeface="Arial"/>
                <a:ea typeface="Arial"/>
                <a:cs typeface="Arial"/>
                <a:sym typeface="Arial"/>
              </a:endParaRPr>
            </a:p>
          </p:txBody>
        </p:sp>
        <p:sp>
          <p:nvSpPr>
            <p:cNvPr id="122" name="Google Shape;122;g1c35c11968e_0_6"/>
            <p:cNvSpPr/>
            <p:nvPr/>
          </p:nvSpPr>
          <p:spPr>
            <a:xfrm>
              <a:off x="3080" y="3685204"/>
              <a:ext cx="2444100" cy="0"/>
            </a:xfrm>
            <a:prstGeom prst="rect">
              <a:avLst/>
            </a:prstGeom>
            <a:solidFill>
              <a:srgbClr val="55B6D0"/>
            </a:solidFill>
            <a:ln cap="flat" cmpd="sng" w="12700">
              <a:solidFill>
                <a:srgbClr val="55B6D0"/>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3" name="Google Shape;123;g1c35c11968e_0_6"/>
            <p:cNvSpPr/>
            <p:nvPr/>
          </p:nvSpPr>
          <p:spPr>
            <a:xfrm>
              <a:off x="2691541" y="263599"/>
              <a:ext cx="2444100" cy="3421800"/>
            </a:xfrm>
            <a:prstGeom prst="rect">
              <a:avLst/>
            </a:prstGeom>
            <a:solidFill>
              <a:srgbClr val="CDEAE8">
                <a:alpha val="88627"/>
              </a:srgbClr>
            </a:solidFill>
            <a:ln cap="flat" cmpd="sng" w="12700">
              <a:solidFill>
                <a:srgbClr val="CDEAE8">
                  <a:alpha val="88627"/>
                </a:srgbClr>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4" name="Google Shape;124;g1c35c11968e_0_6"/>
            <p:cNvSpPr txBox="1"/>
            <p:nvPr/>
          </p:nvSpPr>
          <p:spPr>
            <a:xfrm>
              <a:off x="2691516" y="1557049"/>
              <a:ext cx="2444100" cy="2052900"/>
            </a:xfrm>
            <a:prstGeom prst="rect">
              <a:avLst/>
            </a:prstGeom>
            <a:noFill/>
            <a:ln>
              <a:noFill/>
            </a:ln>
          </p:spPr>
          <p:txBody>
            <a:bodyPr anchorCtr="0" anchor="t" bIns="330200" lIns="190525" spcFirstLastPara="1" rIns="190525" wrap="square" tIns="330200">
              <a:noAutofit/>
            </a:bodyPr>
            <a:lstStyle/>
            <a:p>
              <a:pPr indent="0" lvl="0" marL="0" marR="0" rtl="0" algn="l">
                <a:lnSpc>
                  <a:spcPct val="90000"/>
                </a:lnSpc>
                <a:spcBef>
                  <a:spcPts val="0"/>
                </a:spcBef>
                <a:spcAft>
                  <a:spcPts val="0"/>
                </a:spcAft>
                <a:buClr>
                  <a:schemeClr val="dk1"/>
                </a:buClr>
                <a:buSzPts val="1700"/>
                <a:buFont typeface="Calibri"/>
                <a:buNone/>
              </a:pPr>
              <a:r>
                <a:rPr b="0" i="0" lang="en-US" sz="2400" u="none" cap="none" strike="noStrike">
                  <a:solidFill>
                    <a:schemeClr val="dk1"/>
                  </a:solidFill>
                  <a:latin typeface="Calibri"/>
                  <a:ea typeface="Calibri"/>
                  <a:cs typeface="Calibri"/>
                  <a:sym typeface="Calibri"/>
                </a:rPr>
                <a:t>Understand the key aspects of marketing</a:t>
              </a:r>
              <a:endParaRPr b="0" i="0" sz="2400" u="none" cap="none" strike="noStrike">
                <a:solidFill>
                  <a:schemeClr val="dk1"/>
                </a:solidFill>
                <a:latin typeface="Calibri"/>
                <a:ea typeface="Calibri"/>
                <a:cs typeface="Calibri"/>
                <a:sym typeface="Calibri"/>
              </a:endParaRPr>
            </a:p>
          </p:txBody>
        </p:sp>
        <p:sp>
          <p:nvSpPr>
            <p:cNvPr id="125" name="Google Shape;125;g1c35c11968e_0_6"/>
            <p:cNvSpPr/>
            <p:nvPr/>
          </p:nvSpPr>
          <p:spPr>
            <a:xfrm>
              <a:off x="3400317" y="605766"/>
              <a:ext cx="1026600" cy="1026600"/>
            </a:xfrm>
            <a:prstGeom prst="ellipse">
              <a:avLst/>
            </a:prstGeom>
            <a:solidFill>
              <a:srgbClr val="51CBC3"/>
            </a:solidFill>
            <a:ln cap="flat" cmpd="sng" w="12700">
              <a:solidFill>
                <a:srgbClr val="51CBC3"/>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6" name="Google Shape;126;g1c35c11968e_0_6"/>
            <p:cNvSpPr txBox="1"/>
            <p:nvPr/>
          </p:nvSpPr>
          <p:spPr>
            <a:xfrm>
              <a:off x="3550645" y="756094"/>
              <a:ext cx="725700" cy="725700"/>
            </a:xfrm>
            <a:prstGeom prst="rect">
              <a:avLst/>
            </a:prstGeom>
            <a:noFill/>
            <a:ln>
              <a:noFill/>
            </a:ln>
          </p:spPr>
          <p:txBody>
            <a:bodyPr anchorCtr="0" anchor="ctr" bIns="12700" lIns="80025" spcFirstLastPara="1" rIns="80025" wrap="square" tIns="12700">
              <a:noAutofit/>
            </a:bodyPr>
            <a:lstStyle/>
            <a:p>
              <a:pPr indent="0" lvl="0" marL="0" marR="0" rtl="0" algn="ctr">
                <a:lnSpc>
                  <a:spcPct val="90000"/>
                </a:lnSpc>
                <a:spcBef>
                  <a:spcPts val="0"/>
                </a:spcBef>
                <a:spcAft>
                  <a:spcPts val="0"/>
                </a:spcAft>
                <a:buClr>
                  <a:schemeClr val="lt1"/>
                </a:buClr>
                <a:buSzPts val="4800"/>
                <a:buFont typeface="Calibri"/>
                <a:buNone/>
              </a:pPr>
              <a:r>
                <a:rPr b="0" i="0" lang="en-US" sz="4800" u="none" cap="none" strike="noStrike">
                  <a:solidFill>
                    <a:schemeClr val="lt1"/>
                  </a:solidFill>
                  <a:latin typeface="Calibri"/>
                  <a:ea typeface="Calibri"/>
                  <a:cs typeface="Calibri"/>
                  <a:sym typeface="Calibri"/>
                </a:rPr>
                <a:t>2</a:t>
              </a:r>
              <a:endParaRPr b="0" i="0" sz="1400" u="none" cap="none" strike="noStrike">
                <a:solidFill>
                  <a:srgbClr val="000000"/>
                </a:solidFill>
                <a:latin typeface="Arial"/>
                <a:ea typeface="Arial"/>
                <a:cs typeface="Arial"/>
                <a:sym typeface="Arial"/>
              </a:endParaRPr>
            </a:p>
          </p:txBody>
        </p:sp>
        <p:sp>
          <p:nvSpPr>
            <p:cNvPr id="127" name="Google Shape;127;g1c35c11968e_0_6"/>
            <p:cNvSpPr/>
            <p:nvPr/>
          </p:nvSpPr>
          <p:spPr>
            <a:xfrm>
              <a:off x="2691541" y="3685204"/>
              <a:ext cx="2444100" cy="0"/>
            </a:xfrm>
            <a:prstGeom prst="rect">
              <a:avLst/>
            </a:prstGeom>
            <a:solidFill>
              <a:srgbClr val="4DC69E"/>
            </a:solidFill>
            <a:ln cap="flat" cmpd="sng" w="12700">
              <a:solidFill>
                <a:srgbClr val="4DC69E"/>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8" name="Google Shape;128;g1c35c11968e_0_6"/>
            <p:cNvSpPr/>
            <p:nvPr/>
          </p:nvSpPr>
          <p:spPr>
            <a:xfrm>
              <a:off x="5380002" y="263599"/>
              <a:ext cx="2444100" cy="3421800"/>
            </a:xfrm>
            <a:prstGeom prst="rect">
              <a:avLst/>
            </a:prstGeom>
            <a:solidFill>
              <a:srgbClr val="CCE6D4">
                <a:alpha val="88627"/>
              </a:srgbClr>
            </a:solidFill>
            <a:ln cap="flat" cmpd="sng" w="12700">
              <a:solidFill>
                <a:srgbClr val="CCE6D4">
                  <a:alpha val="88627"/>
                </a:srgbClr>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9" name="Google Shape;129;g1c35c11968e_0_6"/>
            <p:cNvSpPr txBox="1"/>
            <p:nvPr/>
          </p:nvSpPr>
          <p:spPr>
            <a:xfrm>
              <a:off x="5380014" y="1481886"/>
              <a:ext cx="2444100" cy="2052900"/>
            </a:xfrm>
            <a:prstGeom prst="rect">
              <a:avLst/>
            </a:prstGeom>
            <a:noFill/>
            <a:ln>
              <a:noFill/>
            </a:ln>
          </p:spPr>
          <p:txBody>
            <a:bodyPr anchorCtr="0" anchor="t" bIns="330200" lIns="190525" spcFirstLastPara="1" rIns="190525" wrap="square" tIns="330200">
              <a:noAutofit/>
            </a:bodyPr>
            <a:lstStyle/>
            <a:p>
              <a:pPr indent="0" lvl="0" marL="0" marR="0" rtl="0" algn="l">
                <a:lnSpc>
                  <a:spcPct val="90000"/>
                </a:lnSpc>
                <a:spcBef>
                  <a:spcPts val="0"/>
                </a:spcBef>
                <a:spcAft>
                  <a:spcPts val="0"/>
                </a:spcAft>
                <a:buClr>
                  <a:schemeClr val="dk1"/>
                </a:buClr>
                <a:buSzPts val="1700"/>
                <a:buFont typeface="Calibri"/>
                <a:buNone/>
              </a:pPr>
              <a:r>
                <a:rPr b="0" i="0" lang="en-US" sz="2400" u="none" cap="none" strike="noStrike">
                  <a:solidFill>
                    <a:schemeClr val="dk1"/>
                  </a:solidFill>
                  <a:latin typeface="Calibri"/>
                  <a:ea typeface="Calibri"/>
                  <a:cs typeface="Calibri"/>
                  <a:sym typeface="Calibri"/>
                </a:rPr>
                <a:t>Discuss key aspects of marketing strategy</a:t>
              </a:r>
              <a:endParaRPr b="0" i="0" sz="2400" u="none" cap="none" strike="noStrike">
                <a:solidFill>
                  <a:schemeClr val="dk1"/>
                </a:solidFill>
                <a:latin typeface="Calibri"/>
                <a:ea typeface="Calibri"/>
                <a:cs typeface="Calibri"/>
                <a:sym typeface="Calibri"/>
              </a:endParaRPr>
            </a:p>
          </p:txBody>
        </p:sp>
        <p:sp>
          <p:nvSpPr>
            <p:cNvPr id="130" name="Google Shape;130;g1c35c11968e_0_6"/>
            <p:cNvSpPr/>
            <p:nvPr/>
          </p:nvSpPr>
          <p:spPr>
            <a:xfrm>
              <a:off x="6088778" y="605766"/>
              <a:ext cx="1026600" cy="1026600"/>
            </a:xfrm>
            <a:prstGeom prst="ellipse">
              <a:avLst/>
            </a:prstGeom>
            <a:solidFill>
              <a:srgbClr val="4AC17A"/>
            </a:solidFill>
            <a:ln cap="flat" cmpd="sng" w="12700">
              <a:solidFill>
                <a:srgbClr val="4AC17A"/>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1" name="Google Shape;131;g1c35c11968e_0_6"/>
            <p:cNvSpPr txBox="1"/>
            <p:nvPr/>
          </p:nvSpPr>
          <p:spPr>
            <a:xfrm>
              <a:off x="6239119" y="605769"/>
              <a:ext cx="725700" cy="725700"/>
            </a:xfrm>
            <a:prstGeom prst="rect">
              <a:avLst/>
            </a:prstGeom>
            <a:noFill/>
            <a:ln>
              <a:noFill/>
            </a:ln>
          </p:spPr>
          <p:txBody>
            <a:bodyPr anchorCtr="0" anchor="ctr" bIns="12700" lIns="80025" spcFirstLastPara="1" rIns="80025" wrap="square" tIns="12700">
              <a:noAutofit/>
            </a:bodyPr>
            <a:lstStyle/>
            <a:p>
              <a:pPr indent="0" lvl="0" marL="0" marR="0" rtl="0" algn="ctr">
                <a:lnSpc>
                  <a:spcPct val="90000"/>
                </a:lnSpc>
                <a:spcBef>
                  <a:spcPts val="0"/>
                </a:spcBef>
                <a:spcAft>
                  <a:spcPts val="0"/>
                </a:spcAft>
                <a:buClr>
                  <a:schemeClr val="lt1"/>
                </a:buClr>
                <a:buSzPts val="4800"/>
                <a:buFont typeface="Calibri"/>
                <a:buNone/>
              </a:pPr>
              <a:r>
                <a:rPr b="0" i="0" lang="en-US" sz="4800" u="none" cap="none" strike="noStrike">
                  <a:solidFill>
                    <a:schemeClr val="lt1"/>
                  </a:solidFill>
                  <a:latin typeface="Calibri"/>
                  <a:ea typeface="Calibri"/>
                  <a:cs typeface="Calibri"/>
                  <a:sym typeface="Calibri"/>
                </a:rPr>
                <a:t>3</a:t>
              </a:r>
              <a:endParaRPr b="0" i="0" sz="1400" u="none" cap="none" strike="noStrike">
                <a:solidFill>
                  <a:srgbClr val="000000"/>
                </a:solidFill>
                <a:latin typeface="Arial"/>
                <a:ea typeface="Arial"/>
                <a:cs typeface="Arial"/>
                <a:sym typeface="Arial"/>
              </a:endParaRPr>
            </a:p>
          </p:txBody>
        </p:sp>
        <p:sp>
          <p:nvSpPr>
            <p:cNvPr id="132" name="Google Shape;132;g1c35c11968e_0_6"/>
            <p:cNvSpPr/>
            <p:nvPr/>
          </p:nvSpPr>
          <p:spPr>
            <a:xfrm>
              <a:off x="5380002" y="3685204"/>
              <a:ext cx="2444100" cy="0"/>
            </a:xfrm>
            <a:prstGeom prst="rect">
              <a:avLst/>
            </a:prstGeom>
            <a:solidFill>
              <a:srgbClr val="46BC57"/>
            </a:solidFill>
            <a:ln cap="flat" cmpd="sng" w="12700">
              <a:solidFill>
                <a:srgbClr val="46BC57"/>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3" name="Google Shape;133;g1c35c11968e_0_6"/>
            <p:cNvSpPr/>
            <p:nvPr/>
          </p:nvSpPr>
          <p:spPr>
            <a:xfrm>
              <a:off x="8068463" y="263599"/>
              <a:ext cx="2444100" cy="3421800"/>
            </a:xfrm>
            <a:prstGeom prst="rect">
              <a:avLst/>
            </a:prstGeom>
            <a:solidFill>
              <a:srgbClr val="D3E1CC">
                <a:alpha val="88627"/>
              </a:srgbClr>
            </a:solidFill>
            <a:ln cap="flat" cmpd="sng" w="12700">
              <a:solidFill>
                <a:srgbClr val="D3E1CC">
                  <a:alpha val="88627"/>
                </a:srgbClr>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4" name="Google Shape;134;g1c35c11968e_0_6"/>
            <p:cNvSpPr txBox="1"/>
            <p:nvPr/>
          </p:nvSpPr>
          <p:spPr>
            <a:xfrm>
              <a:off x="8068438" y="1481899"/>
              <a:ext cx="2444100" cy="2052900"/>
            </a:xfrm>
            <a:prstGeom prst="rect">
              <a:avLst/>
            </a:prstGeom>
            <a:noFill/>
            <a:ln>
              <a:noFill/>
            </a:ln>
          </p:spPr>
          <p:txBody>
            <a:bodyPr anchorCtr="0" anchor="t" bIns="330200" lIns="190525" spcFirstLastPara="1" rIns="190525" wrap="square" tIns="330200">
              <a:noAutofit/>
            </a:bodyPr>
            <a:lstStyle/>
            <a:p>
              <a:pPr indent="0" lvl="0" marL="0" marR="0" rtl="0" algn="l">
                <a:lnSpc>
                  <a:spcPct val="90000"/>
                </a:lnSpc>
                <a:spcBef>
                  <a:spcPts val="0"/>
                </a:spcBef>
                <a:spcAft>
                  <a:spcPts val="0"/>
                </a:spcAft>
                <a:buClr>
                  <a:schemeClr val="dk1"/>
                </a:buClr>
                <a:buSzPts val="1700"/>
                <a:buFont typeface="Calibri"/>
                <a:buNone/>
              </a:pPr>
              <a:r>
                <a:rPr b="0" i="0" lang="en-US" sz="2400" u="none" cap="none" strike="noStrike">
                  <a:solidFill>
                    <a:schemeClr val="dk1"/>
                  </a:solidFill>
                  <a:latin typeface="Calibri"/>
                  <a:ea typeface="Calibri"/>
                  <a:cs typeface="Calibri"/>
                  <a:sym typeface="Calibri"/>
                </a:rPr>
                <a:t>Develop confidence to build marketing strategy</a:t>
              </a:r>
              <a:endParaRPr b="0" i="0" sz="2400" u="none" cap="none" strike="noStrike">
                <a:solidFill>
                  <a:schemeClr val="dk1"/>
                </a:solidFill>
                <a:latin typeface="Calibri"/>
                <a:ea typeface="Calibri"/>
                <a:cs typeface="Calibri"/>
                <a:sym typeface="Calibri"/>
              </a:endParaRPr>
            </a:p>
          </p:txBody>
        </p:sp>
        <p:sp>
          <p:nvSpPr>
            <p:cNvPr id="135" name="Google Shape;135;g1c35c11968e_0_6"/>
            <p:cNvSpPr/>
            <p:nvPr/>
          </p:nvSpPr>
          <p:spPr>
            <a:xfrm>
              <a:off x="8777239" y="605766"/>
              <a:ext cx="1026600" cy="1026600"/>
            </a:xfrm>
            <a:prstGeom prst="ellipse">
              <a:avLst/>
            </a:prstGeom>
            <a:solidFill>
              <a:srgbClr val="55B445"/>
            </a:solidFill>
            <a:ln cap="flat" cmpd="sng" w="12700">
              <a:solidFill>
                <a:srgbClr val="55B445"/>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6" name="Google Shape;136;g1c35c11968e_0_6"/>
            <p:cNvSpPr txBox="1"/>
            <p:nvPr/>
          </p:nvSpPr>
          <p:spPr>
            <a:xfrm>
              <a:off x="8927567" y="756094"/>
              <a:ext cx="725700" cy="725700"/>
            </a:xfrm>
            <a:prstGeom prst="rect">
              <a:avLst/>
            </a:prstGeom>
            <a:noFill/>
            <a:ln>
              <a:noFill/>
            </a:ln>
          </p:spPr>
          <p:txBody>
            <a:bodyPr anchorCtr="0" anchor="ctr" bIns="12700" lIns="80025" spcFirstLastPara="1" rIns="80025" wrap="square" tIns="12700">
              <a:noAutofit/>
            </a:bodyPr>
            <a:lstStyle/>
            <a:p>
              <a:pPr indent="0" lvl="0" marL="0" marR="0" rtl="0" algn="ctr">
                <a:lnSpc>
                  <a:spcPct val="90000"/>
                </a:lnSpc>
                <a:spcBef>
                  <a:spcPts val="0"/>
                </a:spcBef>
                <a:spcAft>
                  <a:spcPts val="0"/>
                </a:spcAft>
                <a:buClr>
                  <a:schemeClr val="lt1"/>
                </a:buClr>
                <a:buSzPts val="4800"/>
                <a:buFont typeface="Calibri"/>
                <a:buNone/>
              </a:pPr>
              <a:r>
                <a:rPr b="0" i="0" lang="en-US" sz="4800" u="none" cap="none" strike="noStrike">
                  <a:solidFill>
                    <a:schemeClr val="lt1"/>
                  </a:solidFill>
                  <a:latin typeface="Calibri"/>
                  <a:ea typeface="Calibri"/>
                  <a:cs typeface="Calibri"/>
                  <a:sym typeface="Calibri"/>
                </a:rPr>
                <a:t>4</a:t>
              </a:r>
              <a:endParaRPr b="0" i="0" sz="1400" u="none" cap="none" strike="noStrike">
                <a:solidFill>
                  <a:srgbClr val="000000"/>
                </a:solidFill>
                <a:latin typeface="Arial"/>
                <a:ea typeface="Arial"/>
                <a:cs typeface="Arial"/>
                <a:sym typeface="Arial"/>
              </a:endParaRPr>
            </a:p>
          </p:txBody>
        </p:sp>
        <p:sp>
          <p:nvSpPr>
            <p:cNvPr id="137" name="Google Shape;137;g1c35c11968e_0_6"/>
            <p:cNvSpPr/>
            <p:nvPr/>
          </p:nvSpPr>
          <p:spPr>
            <a:xfrm>
              <a:off x="8068463" y="3685204"/>
              <a:ext cx="2444100" cy="0"/>
            </a:xfrm>
            <a:prstGeom prst="rect">
              <a:avLst/>
            </a:prstGeom>
            <a:solidFill>
              <a:srgbClr val="6FAB46"/>
            </a:solidFill>
            <a:ln cap="flat" cmpd="sng" w="12700">
              <a:solidFill>
                <a:srgbClr val="6FAB46"/>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 name="Shape 142"/>
        <p:cNvGrpSpPr/>
        <p:nvPr/>
      </p:nvGrpSpPr>
      <p:grpSpPr>
        <a:xfrm>
          <a:off x="0" y="0"/>
          <a:ext cx="0" cy="0"/>
          <a:chOff x="0" y="0"/>
          <a:chExt cx="0" cy="0"/>
        </a:xfrm>
      </p:grpSpPr>
      <p:sp>
        <p:nvSpPr>
          <p:cNvPr id="143" name="Google Shape;143;g1c35c11968e_0_48"/>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1800"/>
              <a:buNone/>
            </a:pPr>
            <a:r>
              <a:rPr lang="en-US"/>
              <a:t>How does your </a:t>
            </a:r>
            <a:r>
              <a:rPr lang="en-US" u="sng"/>
              <a:t>Vision</a:t>
            </a:r>
            <a:r>
              <a:rPr lang="en-US"/>
              <a:t> relate to marketing?</a:t>
            </a:r>
            <a:endParaRPr/>
          </a:p>
        </p:txBody>
      </p:sp>
      <p:pic>
        <p:nvPicPr>
          <p:cNvPr id="144" name="Google Shape;144;g1c35c11968e_0_48"/>
          <p:cNvPicPr preferRelativeResize="0"/>
          <p:nvPr/>
        </p:nvPicPr>
        <p:blipFill rotWithShape="1">
          <a:blip r:embed="rId3">
            <a:alphaModFix/>
          </a:blip>
          <a:srcRect b="0" l="0" r="0" t="0"/>
          <a:stretch/>
        </p:blipFill>
        <p:spPr>
          <a:xfrm>
            <a:off x="0" y="1871800"/>
            <a:ext cx="6896100" cy="4600575"/>
          </a:xfrm>
          <a:prstGeom prst="rect">
            <a:avLst/>
          </a:prstGeom>
          <a:noFill/>
          <a:ln>
            <a:noFill/>
          </a:ln>
        </p:spPr>
      </p:pic>
      <p:sp>
        <p:nvSpPr>
          <p:cNvPr id="145" name="Google Shape;145;g1c35c11968e_0_48"/>
          <p:cNvSpPr txBox="1"/>
          <p:nvPr/>
        </p:nvSpPr>
        <p:spPr>
          <a:xfrm>
            <a:off x="7166150" y="2761175"/>
            <a:ext cx="4629300" cy="24936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3000"/>
              <a:buFont typeface="Arial"/>
              <a:buNone/>
            </a:pPr>
            <a:r>
              <a:rPr b="0" i="0" lang="en-US" sz="3000" u="none" cap="none" strike="noStrike">
                <a:solidFill>
                  <a:srgbClr val="000000"/>
                </a:solidFill>
                <a:latin typeface="Calibri"/>
                <a:ea typeface="Calibri"/>
                <a:cs typeface="Calibri"/>
                <a:sym typeface="Calibri"/>
              </a:rPr>
              <a:t>Revisit your worksheet for Module 1</a:t>
            </a:r>
            <a:endParaRPr b="0" i="0" sz="30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3000"/>
              <a:buFont typeface="Arial"/>
              <a:buNone/>
            </a:pPr>
            <a:r>
              <a:t/>
            </a:r>
            <a:endParaRPr b="0" i="0" sz="30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3000"/>
              <a:buFont typeface="Arial"/>
              <a:buNone/>
            </a:pPr>
            <a:r>
              <a:rPr b="0" i="0" lang="en-US" sz="3000" u="none" cap="none" strike="noStrike">
                <a:solidFill>
                  <a:srgbClr val="000000"/>
                </a:solidFill>
                <a:latin typeface="Calibri"/>
                <a:ea typeface="Calibri"/>
                <a:cs typeface="Calibri"/>
                <a:sym typeface="Calibri"/>
              </a:rPr>
              <a:t>Your vision will help you develop a market strategy</a:t>
            </a:r>
            <a:endParaRPr b="0" i="0" sz="3000" u="none" cap="none" strike="noStrike">
              <a:solidFill>
                <a:srgbClr val="000000"/>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 name="Shape 149"/>
        <p:cNvGrpSpPr/>
        <p:nvPr/>
      </p:nvGrpSpPr>
      <p:grpSpPr>
        <a:xfrm>
          <a:off x="0" y="0"/>
          <a:ext cx="0" cy="0"/>
          <a:chOff x="0" y="0"/>
          <a:chExt cx="0" cy="0"/>
        </a:xfrm>
      </p:grpSpPr>
      <p:sp>
        <p:nvSpPr>
          <p:cNvPr id="150" name="Google Shape;150;g2b1c908617f_0_0"/>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1800"/>
              <a:buNone/>
            </a:pPr>
            <a:r>
              <a:rPr lang="en-US"/>
              <a:t>Where does your market strategy fit in?</a:t>
            </a:r>
            <a:endParaRPr/>
          </a:p>
        </p:txBody>
      </p:sp>
      <p:sp>
        <p:nvSpPr>
          <p:cNvPr id="151" name="Google Shape;151;g2b1c908617f_0_0"/>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fontScale="92500" lnSpcReduction="10000"/>
          </a:bodyPr>
          <a:lstStyle/>
          <a:p>
            <a:pPr indent="0" lvl="0" marL="0" rtl="0" algn="l">
              <a:lnSpc>
                <a:spcPct val="90000"/>
              </a:lnSpc>
              <a:spcBef>
                <a:spcPts val="1000"/>
              </a:spcBef>
              <a:spcAft>
                <a:spcPts val="0"/>
              </a:spcAft>
              <a:buSzPct val="69498"/>
              <a:buNone/>
            </a:pPr>
            <a:r>
              <a:rPr lang="en-US"/>
              <a:t>Basic business plans often include:</a:t>
            </a:r>
            <a:endParaRPr/>
          </a:p>
          <a:p>
            <a:pPr indent="-334327" lvl="0" marL="457200" rtl="0" algn="l">
              <a:lnSpc>
                <a:spcPct val="90000"/>
              </a:lnSpc>
              <a:spcBef>
                <a:spcPts val="1000"/>
              </a:spcBef>
              <a:spcAft>
                <a:spcPts val="0"/>
              </a:spcAft>
              <a:buSzPct val="64285"/>
              <a:buAutoNum type="arabicPeriod"/>
            </a:pPr>
            <a:r>
              <a:rPr lang="en-US"/>
              <a:t>Background</a:t>
            </a:r>
            <a:endParaRPr/>
          </a:p>
          <a:p>
            <a:pPr indent="-334327" lvl="0" marL="457200" rtl="0" algn="l">
              <a:lnSpc>
                <a:spcPct val="90000"/>
              </a:lnSpc>
              <a:spcBef>
                <a:spcPts val="0"/>
              </a:spcBef>
              <a:spcAft>
                <a:spcPts val="0"/>
              </a:spcAft>
              <a:buSzPct val="64285"/>
              <a:buAutoNum type="arabicPeriod"/>
            </a:pPr>
            <a:r>
              <a:rPr lang="en-US"/>
              <a:t>Organization (describe your enterprise’s layout and workplace)</a:t>
            </a:r>
            <a:endParaRPr/>
          </a:p>
          <a:p>
            <a:pPr indent="-334327" lvl="0" marL="457200" rtl="0" algn="l">
              <a:lnSpc>
                <a:spcPct val="90000"/>
              </a:lnSpc>
              <a:spcBef>
                <a:spcPts val="0"/>
              </a:spcBef>
              <a:spcAft>
                <a:spcPts val="0"/>
              </a:spcAft>
              <a:buSzPct val="64285"/>
              <a:buAutoNum type="arabicPeriod"/>
            </a:pPr>
            <a:r>
              <a:rPr lang="en-US"/>
              <a:t>Operations plan (process/operations)</a:t>
            </a:r>
            <a:endParaRPr/>
          </a:p>
          <a:p>
            <a:pPr indent="-334327" lvl="0" marL="457200" rtl="0" algn="l">
              <a:lnSpc>
                <a:spcPct val="90000"/>
              </a:lnSpc>
              <a:spcBef>
                <a:spcPts val="0"/>
              </a:spcBef>
              <a:spcAft>
                <a:spcPts val="0"/>
              </a:spcAft>
              <a:buSzPct val="64285"/>
              <a:buAutoNum type="arabicPeriod"/>
            </a:pPr>
            <a:r>
              <a:rPr lang="en-US" u="sng"/>
              <a:t>Marketing plan (strategy) (What are </a:t>
            </a:r>
            <a:r>
              <a:rPr lang="en-US"/>
              <a:t>your products/services?)</a:t>
            </a:r>
            <a:endParaRPr u="sng"/>
          </a:p>
          <a:p>
            <a:pPr indent="-334327" lvl="0" marL="457200" rtl="0" algn="l">
              <a:lnSpc>
                <a:spcPct val="90000"/>
              </a:lnSpc>
              <a:spcBef>
                <a:spcPts val="0"/>
              </a:spcBef>
              <a:spcAft>
                <a:spcPts val="0"/>
              </a:spcAft>
              <a:buSzPct val="64285"/>
              <a:buAutoNum type="arabicPeriod"/>
            </a:pPr>
            <a:r>
              <a:rPr lang="en-US"/>
              <a:t>Revisit your SWOT analysis to see if there are an marketing related factors that impact your plan; if not consider modifying (see Module 1)</a:t>
            </a:r>
            <a:endParaRPr/>
          </a:p>
          <a:p>
            <a:pPr indent="-334327" lvl="0" marL="457200" rtl="0" algn="l">
              <a:lnSpc>
                <a:spcPct val="90000"/>
              </a:lnSpc>
              <a:spcBef>
                <a:spcPts val="0"/>
              </a:spcBef>
              <a:spcAft>
                <a:spcPts val="0"/>
              </a:spcAft>
              <a:buSzPct val="64285"/>
              <a:buAutoNum type="arabicPeriod"/>
            </a:pPr>
            <a:r>
              <a:rPr lang="en-US"/>
              <a:t>Financial plan (Do you have a marketing budget?)</a:t>
            </a:r>
            <a:endParaRPr/>
          </a:p>
          <a:p>
            <a:pPr indent="-334327" lvl="0" marL="457200" rtl="0" algn="l">
              <a:lnSpc>
                <a:spcPct val="90000"/>
              </a:lnSpc>
              <a:spcBef>
                <a:spcPts val="0"/>
              </a:spcBef>
              <a:spcAft>
                <a:spcPts val="0"/>
              </a:spcAft>
              <a:buSzPct val="64285"/>
              <a:buAutoNum type="arabicPeriod"/>
            </a:pPr>
            <a:r>
              <a:rPr lang="en-US"/>
              <a:t>Summary</a:t>
            </a:r>
            <a:endParaRPr/>
          </a:p>
          <a:p>
            <a:pPr indent="0" lvl="0" marL="0" rtl="0" algn="l">
              <a:lnSpc>
                <a:spcPct val="90000"/>
              </a:lnSpc>
              <a:spcBef>
                <a:spcPts val="1000"/>
              </a:spcBef>
              <a:spcAft>
                <a:spcPts val="0"/>
              </a:spcAft>
              <a:buSzPct val="69498"/>
              <a:buNone/>
            </a:pPr>
            <a:r>
              <a:rPr lang="en-US"/>
              <a:t>Marketing strategy is critical to developing the other parts of your plan.</a:t>
            </a:r>
            <a:endParaRPr/>
          </a:p>
          <a:p>
            <a:pPr indent="0" lvl="0" marL="0" rtl="0" algn="l">
              <a:lnSpc>
                <a:spcPct val="90000"/>
              </a:lnSpc>
              <a:spcBef>
                <a:spcPts val="1000"/>
              </a:spcBef>
              <a:spcAft>
                <a:spcPts val="0"/>
              </a:spcAft>
              <a:buSzPct val="69498"/>
              <a:buNone/>
            </a:pPr>
            <a:r>
              <a:t/>
            </a:r>
            <a:endParaRPr/>
          </a:p>
          <a:p>
            <a:pPr indent="0" lvl="0" marL="0" rtl="0" algn="l">
              <a:lnSpc>
                <a:spcPct val="90000"/>
              </a:lnSpc>
              <a:spcBef>
                <a:spcPts val="1000"/>
              </a:spcBef>
              <a:spcAft>
                <a:spcPts val="0"/>
              </a:spcAft>
              <a:buSzPct val="86141"/>
              <a:buNone/>
            </a:pPr>
            <a:r>
              <a:rPr lang="en-US" sz="2259"/>
              <a:t>Based in part on Perry and Childs (2012)</a:t>
            </a:r>
            <a:endParaRPr sz="2259"/>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 name="Shape 155"/>
        <p:cNvGrpSpPr/>
        <p:nvPr/>
      </p:nvGrpSpPr>
      <p:grpSpPr>
        <a:xfrm>
          <a:off x="0" y="0"/>
          <a:ext cx="0" cy="0"/>
          <a:chOff x="0" y="0"/>
          <a:chExt cx="0" cy="0"/>
        </a:xfrm>
      </p:grpSpPr>
      <p:sp>
        <p:nvSpPr>
          <p:cNvPr id="156" name="Google Shape;156;g1c5f8ea1142_0_22"/>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1800"/>
              <a:buNone/>
            </a:pPr>
            <a:r>
              <a:rPr lang="en-US" sz="3400"/>
              <a:t>Here are few questions that you should consider: </a:t>
            </a:r>
            <a:endParaRPr/>
          </a:p>
        </p:txBody>
      </p:sp>
      <p:sp>
        <p:nvSpPr>
          <p:cNvPr id="157" name="Google Shape;157;g1c5f8ea1142_0_22"/>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p>
            <a:pPr indent="-400050" lvl="0" marL="457200" rtl="0" algn="l">
              <a:lnSpc>
                <a:spcPct val="150000"/>
              </a:lnSpc>
              <a:spcBef>
                <a:spcPts val="1000"/>
              </a:spcBef>
              <a:spcAft>
                <a:spcPts val="0"/>
              </a:spcAft>
              <a:buSzPts val="2700"/>
              <a:buChar char="•"/>
            </a:pPr>
            <a:r>
              <a:rPr lang="en-US" sz="2700"/>
              <a:t>Who are your current customers and what do they value?</a:t>
            </a:r>
            <a:endParaRPr sz="2700"/>
          </a:p>
          <a:p>
            <a:pPr indent="-400050" lvl="0" marL="457200" rtl="0" algn="l">
              <a:lnSpc>
                <a:spcPct val="150000"/>
              </a:lnSpc>
              <a:spcBef>
                <a:spcPts val="0"/>
              </a:spcBef>
              <a:spcAft>
                <a:spcPts val="0"/>
              </a:spcAft>
              <a:buSzPts val="2700"/>
              <a:buChar char="•"/>
            </a:pPr>
            <a:r>
              <a:rPr lang="en-US" sz="2700"/>
              <a:t>Who are your competitors? Where are they marketing their products?</a:t>
            </a:r>
            <a:endParaRPr sz="2700"/>
          </a:p>
          <a:p>
            <a:pPr indent="-400050" lvl="0" marL="457200" rtl="0" algn="l">
              <a:lnSpc>
                <a:spcPct val="150000"/>
              </a:lnSpc>
              <a:spcBef>
                <a:spcPts val="0"/>
              </a:spcBef>
              <a:spcAft>
                <a:spcPts val="0"/>
              </a:spcAft>
              <a:buSzPts val="2700"/>
              <a:buChar char="•"/>
            </a:pPr>
            <a:r>
              <a:rPr lang="en-US" sz="2700"/>
              <a:t>Can you link your planned/anticipated production with market potential?</a:t>
            </a:r>
            <a:endParaRPr sz="2700"/>
          </a:p>
          <a:p>
            <a:pPr indent="-400050" lvl="0" marL="457200" rtl="0" algn="l">
              <a:lnSpc>
                <a:spcPct val="150000"/>
              </a:lnSpc>
              <a:spcBef>
                <a:spcPts val="0"/>
              </a:spcBef>
              <a:spcAft>
                <a:spcPts val="0"/>
              </a:spcAft>
              <a:buSzPts val="2700"/>
              <a:buChar char="•"/>
            </a:pPr>
            <a:r>
              <a:rPr lang="en-US" sz="2700"/>
              <a:t>What are your market opportunities?</a:t>
            </a:r>
            <a:endParaRPr sz="2700"/>
          </a:p>
          <a:p>
            <a:pPr indent="-400050" lvl="0" marL="457200" rtl="0" algn="l">
              <a:lnSpc>
                <a:spcPct val="150000"/>
              </a:lnSpc>
              <a:spcBef>
                <a:spcPts val="0"/>
              </a:spcBef>
              <a:spcAft>
                <a:spcPts val="0"/>
              </a:spcAft>
              <a:buSzPts val="2700"/>
              <a:buFont typeface="Calibri"/>
              <a:buChar char="•"/>
            </a:pPr>
            <a:r>
              <a:rPr lang="en-US" sz="2700"/>
              <a:t>Is your marketing plan appropriate for your enterprise?</a:t>
            </a:r>
            <a:endParaRPr sz="2700"/>
          </a:p>
          <a:p>
            <a:pPr indent="-400050" lvl="0" marL="457200" rtl="0" algn="l">
              <a:lnSpc>
                <a:spcPct val="150000"/>
              </a:lnSpc>
              <a:spcBef>
                <a:spcPts val="0"/>
              </a:spcBef>
              <a:spcAft>
                <a:spcPts val="0"/>
              </a:spcAft>
              <a:buSzPts val="2700"/>
              <a:buFont typeface="Calibri"/>
              <a:buChar char="•"/>
            </a:pPr>
            <a:r>
              <a:rPr lang="en-US" sz="2700"/>
              <a:t>What challenges do you have when marketing your products?</a:t>
            </a:r>
            <a:endParaRPr sz="2700"/>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1" name="Shape 161"/>
        <p:cNvGrpSpPr/>
        <p:nvPr/>
      </p:nvGrpSpPr>
      <p:grpSpPr>
        <a:xfrm>
          <a:off x="0" y="0"/>
          <a:ext cx="0" cy="0"/>
          <a:chOff x="0" y="0"/>
          <a:chExt cx="0" cy="0"/>
        </a:xfrm>
      </p:grpSpPr>
      <p:sp>
        <p:nvSpPr>
          <p:cNvPr id="162" name="Google Shape;162;g1c5f8ea1142_0_38"/>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1800"/>
              <a:buNone/>
            </a:pPr>
            <a:r>
              <a:rPr lang="en-US"/>
              <a:t>The four Ps </a:t>
            </a:r>
            <a:endParaRPr/>
          </a:p>
        </p:txBody>
      </p:sp>
      <p:sp>
        <p:nvSpPr>
          <p:cNvPr id="163" name="Google Shape;163;g1c5f8ea1142_0_38"/>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p>
            <a:pPr indent="-400050" lvl="0" marL="457200" rtl="0" algn="l">
              <a:lnSpc>
                <a:spcPct val="90000"/>
              </a:lnSpc>
              <a:spcBef>
                <a:spcPts val="0"/>
              </a:spcBef>
              <a:spcAft>
                <a:spcPts val="0"/>
              </a:spcAft>
              <a:buSzPts val="2700"/>
              <a:buChar char="•"/>
            </a:pPr>
            <a:r>
              <a:rPr lang="en-US" sz="4400"/>
              <a:t>Product, </a:t>
            </a:r>
            <a:endParaRPr sz="4400"/>
          </a:p>
          <a:p>
            <a:pPr indent="-400050" lvl="0" marL="457200" rtl="0" algn="l">
              <a:lnSpc>
                <a:spcPct val="90000"/>
              </a:lnSpc>
              <a:spcBef>
                <a:spcPts val="0"/>
              </a:spcBef>
              <a:spcAft>
                <a:spcPts val="0"/>
              </a:spcAft>
              <a:buSzPts val="2700"/>
              <a:buChar char="•"/>
            </a:pPr>
            <a:r>
              <a:rPr lang="en-US" sz="4400"/>
              <a:t>Place, </a:t>
            </a:r>
            <a:endParaRPr sz="4400"/>
          </a:p>
          <a:p>
            <a:pPr indent="-400050" lvl="0" marL="457200" rtl="0" algn="l">
              <a:lnSpc>
                <a:spcPct val="90000"/>
              </a:lnSpc>
              <a:spcBef>
                <a:spcPts val="0"/>
              </a:spcBef>
              <a:spcAft>
                <a:spcPts val="0"/>
              </a:spcAft>
              <a:buSzPts val="2700"/>
              <a:buChar char="•"/>
            </a:pPr>
            <a:r>
              <a:rPr lang="en-US" sz="4400"/>
              <a:t>Price, and </a:t>
            </a:r>
            <a:endParaRPr sz="4400"/>
          </a:p>
          <a:p>
            <a:pPr indent="-400050" lvl="0" marL="457200" rtl="0" algn="l">
              <a:lnSpc>
                <a:spcPct val="90000"/>
              </a:lnSpc>
              <a:spcBef>
                <a:spcPts val="0"/>
              </a:spcBef>
              <a:spcAft>
                <a:spcPts val="0"/>
              </a:spcAft>
              <a:buSzPts val="2700"/>
              <a:buChar char="•"/>
            </a:pPr>
            <a:r>
              <a:rPr lang="en-US" sz="4400"/>
              <a:t>Promotion</a:t>
            </a:r>
            <a:endParaRPr sz="4400"/>
          </a:p>
          <a:p>
            <a:pPr indent="0" lvl="0" marL="0" rtl="0" algn="l">
              <a:lnSpc>
                <a:spcPct val="90000"/>
              </a:lnSpc>
              <a:spcBef>
                <a:spcPts val="1000"/>
              </a:spcBef>
              <a:spcAft>
                <a:spcPts val="0"/>
              </a:spcAft>
              <a:buSzPts val="1800"/>
              <a:buNone/>
            </a:pPr>
            <a:r>
              <a:t/>
            </a:r>
            <a:endParaRPr sz="2700"/>
          </a:p>
          <a:p>
            <a:pPr indent="0" lvl="0" marL="0" rtl="0" algn="l">
              <a:lnSpc>
                <a:spcPct val="90000"/>
              </a:lnSpc>
              <a:spcBef>
                <a:spcPts val="1000"/>
              </a:spcBef>
              <a:spcAft>
                <a:spcPts val="0"/>
              </a:spcAft>
              <a:buSzPts val="1800"/>
              <a:buNone/>
            </a:pPr>
            <a:r>
              <a:t/>
            </a:r>
            <a:endParaRPr/>
          </a:p>
        </p:txBody>
      </p:sp>
      <p:pic>
        <p:nvPicPr>
          <p:cNvPr id="164" name="Google Shape;164;g1c5f8ea1142_0_38"/>
          <p:cNvPicPr preferRelativeResize="0"/>
          <p:nvPr/>
        </p:nvPicPr>
        <p:blipFill rotWithShape="1">
          <a:blip r:embed="rId3">
            <a:alphaModFix/>
          </a:blip>
          <a:srcRect b="0" l="0" r="0" t="0"/>
          <a:stretch/>
        </p:blipFill>
        <p:spPr>
          <a:xfrm>
            <a:off x="5436425" y="570725"/>
            <a:ext cx="6287100" cy="592317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2022-07-12T16:23:30Z</dcterms:created>
  <dc:creator>cindy.martel</dc:creator>
</cp:coreProperties>
</file>